
<file path=[Content_Types].xml><?xml version="1.0" encoding="utf-8"?>
<Types xmlns="http://schemas.openxmlformats.org/package/2006/content-types">
  <Default Extension="svg" ContentType="image/svg+xml"/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4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Layouts/slideLayout18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s/slide18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3.xml" ContentType="application/vnd.openxmlformats-officedocument.presentationml.slideMaster+xml"/>
  <Override PartName="/ppt/slideLayouts/slideLayout1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s/slide23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theme/theme3.xml" ContentType="application/vnd.openxmlformats-officedocument.theme+xml"/>
  <Override PartName="/ppt/theme/theme2.xml" ContentType="application/vnd.openxmlformats-officedocument.theme+xml"/>
  <Override PartName="/ppt/slides/slide22.xml" ContentType="application/vnd.openxmlformats-officedocument.presentationml.slide+xml"/>
  <Override PartName="/ppt/slides/slide8.xml" ContentType="application/vnd.openxmlformats-officedocument.presentationml.slide+xml"/>
  <Override PartName="/docProps/app.xml" ContentType="application/vnd.openxmlformats-officedocument.extended-properties+xml"/>
  <Override PartName="/ppt/slideLayouts/slideLayout6.xml" ContentType="application/vnd.openxmlformats-officedocument.presentationml.slideLayout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docProps/core.xml" ContentType="application/vnd.openxmlformats-package.core-properties+xml"/>
  <Override PartName="/ppt/slides/slide19.xml" ContentType="application/vnd.openxmlformats-officedocument.presentationml.slide+xml"/>
  <Override PartName="/ppt/viewProps.xml" ContentType="application/vnd.openxmlformats-officedocument.presentationml.viewProps+xml"/>
  <Override PartName="/ppt/slides/slide26.xml" ContentType="application/vnd.openxmlformats-officedocument.presentationml.slide+xml"/>
  <Override PartName="/ppt/slides/slide11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slides/slide25.xml" ContentType="application/vnd.openxmlformats-officedocument.presentationml.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tableStyles.xml" ContentType="application/vnd.openxmlformats-officedocument.presentationml.tableStyles+xml"/>
  <Override PartName="/ppt/presentation.xml" ContentType="application/vnd.openxmlformats-officedocument.presentationml.presentation.main+xml"/>
  <Override PartName="/ppt/theme/theme1.xml" ContentType="application/vnd.openxmlformats-officedocument.them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embedTrueTypeFonts="1">
  <p:sldMasterIdLst>
    <p:sldMasterId id="2147483648" r:id="rId1"/>
    <p:sldMasterId id="2147483654" r:id="rId2"/>
    <p:sldMasterId id="2147483668" r:id="rId3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x="12192000" cy="6858000"/>
  <p:notesSz cx="12192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25" d="100"/>
          <a:sy n="125" d="100"/>
        </p:scale>
        <p:origin x="216" y="90"/>
      </p:cViewPr>
      <p:guideLst>
        <p:guide pos="3725" orient="horz"/>
        <p:guide pos="845" orient="horz"/>
        <p:guide pos="302"/>
        <p:guide pos="7333"/>
      </p:guideLst>
    </p:cSldViewPr>
  </p:slideViewPr>
  <p:gridSpacing cx="36004" cy="36004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theme" Target="theme/theme1.xml"/><Relationship Id="rId5" Type="http://schemas.openxmlformats.org/officeDocument/2006/relationships/theme" Target="theme/theme2.xml"/><Relationship Id="rId6" Type="http://schemas.openxmlformats.org/officeDocument/2006/relationships/theme" Target="theme/theme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presProps" Target="presProps.xml" /><Relationship Id="rId36" Type="http://schemas.openxmlformats.org/officeDocument/2006/relationships/tableStyles" Target="tableStyles.xml" /><Relationship Id="rId37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media3.svg"/><Relationship Id="rId8" Type="http://schemas.openxmlformats.org/officeDocument/2006/relationships/image" Target="../media/image8.png"/><Relationship Id="rId9" Type="http://schemas.openxmlformats.org/officeDocument/2006/relationships/image" Target="../media/media4.svg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media2.svg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media2.svg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media2.svg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media2.svg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media2.svg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media2.svg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8.png"/><Relationship Id="rId4" Type="http://schemas.openxmlformats.org/officeDocument/2006/relationships/image" Target="../media/image1.png"/><Relationship Id="rId5" Type="http://schemas.openxmlformats.org/officeDocument/2006/relationships/image" Target="../media/media1.svg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8.png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media5.svg"/><Relationship Id="rId6" Type="http://schemas.openxmlformats.org/officeDocument/2006/relationships/image" Target="../media/image12.png"/><Relationship Id="rId7" Type="http://schemas.openxmlformats.org/officeDocument/2006/relationships/image" Target="../media/media6.svg"/><Relationship Id="rId8" Type="http://schemas.openxmlformats.org/officeDocument/2006/relationships/image" Target="../media/image13.png"/><Relationship Id="rId9" Type="http://schemas.openxmlformats.org/officeDocument/2006/relationships/image" Target="../media/image14.png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5.png"/><Relationship Id="rId4" Type="http://schemas.openxmlformats.org/officeDocument/2006/relationships/image" Target="../media/media7.svg"/><Relationship Id="rId5" Type="http://schemas.openxmlformats.org/officeDocument/2006/relationships/image" Target="../media/image16.png"/><Relationship Id="rId6" Type="http://schemas.openxmlformats.org/officeDocument/2006/relationships/image" Target="../media/media8.svg"/><Relationship Id="rId7" Type="http://schemas.openxmlformats.org/officeDocument/2006/relationships/image" Target="../media/image17.png"/><Relationship Id="rId8" Type="http://schemas.openxmlformats.org/officeDocument/2006/relationships/image" Target="../media/media9.svg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media2.svg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media2.svg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media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Плашка для спикера и год">
    <p:bg>
      <p:bgPr shadeToTitle="0">
        <a:solidFill>
          <a:srgbClr val="232F4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6570267" y="0"/>
            <a:ext cx="561975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2" name="Прямоугольник: скругленные углы 11"/>
          <p:cNvSpPr/>
          <p:nvPr userDrawn="1"/>
        </p:nvSpPr>
        <p:spPr bwMode="auto">
          <a:xfrm>
            <a:off x="361951" y="5935133"/>
            <a:ext cx="6134100" cy="560916"/>
          </a:xfrm>
          <a:prstGeom prst="roundRect">
            <a:avLst>
              <a:gd name="adj" fmla="val 75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0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650277" y="2408235"/>
            <a:ext cx="5440960" cy="23876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ЗАГОЛОВОК ПРЕЗЕНТАЦИИ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650277" y="5165335"/>
            <a:ext cx="5841010" cy="76979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Подзаголовок или описание презентации</a:t>
            </a:r>
            <a:endParaRPr lang="en-US"/>
          </a:p>
        </p:txBody>
      </p:sp>
      <p:sp>
        <p:nvSpPr>
          <p:cNvPr id="9" name="Прямоугольник: скругленные углы 8"/>
          <p:cNvSpPr/>
          <p:nvPr userDrawn="1"/>
        </p:nvSpPr>
        <p:spPr bwMode="auto"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400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4317176" y="709807"/>
            <a:ext cx="1778825" cy="444707"/>
          </a:xfrm>
          <a:prstGeom prst="rect">
            <a:avLst/>
          </a:prstGeom>
        </p:spPr>
      </p:pic>
      <p:sp>
        <p:nvSpPr>
          <p:cNvPr id="29" name="Текст 28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892556" y="6069541"/>
            <a:ext cx="3927093" cy="292100"/>
          </a:xfrm>
        </p:spPr>
        <p:txBody>
          <a:bodyPr anchor="ctr">
            <a:noAutofit/>
          </a:bodyPr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>
              <a:defRPr/>
            </a:pPr>
            <a:r>
              <a:rPr lang="ru-RU"/>
              <a:t>Имя спикера</a:t>
            </a:r>
            <a:endParaRPr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5732317" y="6069541"/>
            <a:ext cx="758972" cy="292100"/>
          </a:xfrm>
        </p:spPr>
        <p:txBody>
          <a:bodyPr anchor="ctr">
            <a:noAutofit/>
          </a:bodyPr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>
              <a:defRPr/>
            </a:pPr>
            <a:r>
              <a:rPr lang="ru-RU"/>
              <a:t>Год</a:t>
            </a:r>
            <a:endParaRPr/>
          </a:p>
        </p:txBody>
      </p:sp>
      <p:sp>
        <p:nvSpPr>
          <p:cNvPr id="15" name="Рисунок 37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741218" y="6137009"/>
            <a:ext cx="157163" cy="157163"/>
          </a:xfrm>
          <a:prstGeom prst="rect">
            <a:avLst/>
          </a:prstGeom>
          <a:blipFill>
            <a:blip r:embed="rId6"/>
            <a:stretch/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>
              <a:defRPr/>
            </a:pPr>
            <a:r>
              <a:rPr lang="ru-RU"/>
              <a:t> </a:t>
            </a:r>
            <a:endParaRPr/>
          </a:p>
        </p:txBody>
      </p:sp>
      <p:sp>
        <p:nvSpPr>
          <p:cNvPr id="16" name="Рисунок 37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5577535" y="6137009"/>
            <a:ext cx="157163" cy="157163"/>
          </a:xfrm>
          <a:prstGeom prst="rect">
            <a:avLst/>
          </a:prstGeom>
          <a:blipFill>
            <a:blip r:embed="rId8"/>
            <a:stretch/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>
              <a:defRPr/>
            </a:pPr>
            <a:r>
              <a:rPr lang="ru-RU"/>
              <a:t> </a:t>
            </a: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Картинка на пол слайда+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40</a:t>
            </a:r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8B80C3A-AF8D-49A7-8294-52D1B8368172}" type="slidenum">
              <a:rPr lang="ru-RU"/>
              <a:t/>
            </a:fld>
            <a:endParaRPr lang="ru-RU"/>
          </a:p>
        </p:txBody>
      </p:sp>
      <p:sp>
        <p:nvSpPr>
          <p:cNvPr id="9" name="Подзаголовок 2"/>
          <p:cNvSpPr>
            <a:spLocks noGrp="1"/>
          </p:cNvSpPr>
          <p:nvPr>
            <p:ph type="subTitle" idx="14" hasCustomPrompt="1"/>
          </p:nvPr>
        </p:nvSpPr>
        <p:spPr bwMode="auto"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Текстовый контент</a:t>
            </a:r>
            <a:endParaRPr/>
          </a:p>
        </p:txBody>
      </p:sp>
      <p:sp>
        <p:nvSpPr>
          <p:cNvPr id="10" name="Рисунок 32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6227231" y="1359219"/>
            <a:ext cx="5401202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 </a:t>
            </a:r>
            <a:endParaRPr/>
          </a:p>
        </p:txBody>
      </p:sp>
      <p:sp>
        <p:nvSpPr>
          <p:cNvPr id="11" name="Текст 3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Две картинки+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40</a:t>
            </a:r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8B80C3A-AF8D-49A7-8294-52D1B8368172}" type="slidenum">
              <a:rPr lang="ru-RU"/>
              <a:t/>
            </a:fld>
            <a:endParaRPr lang="ru-RU"/>
          </a:p>
        </p:txBody>
      </p:sp>
      <p:sp>
        <p:nvSpPr>
          <p:cNvPr id="9" name="Подзаголовок 2"/>
          <p:cNvSpPr>
            <a:spLocks noGrp="1"/>
          </p:cNvSpPr>
          <p:nvPr>
            <p:ph type="subTitle" idx="14" hasCustomPrompt="1"/>
          </p:nvPr>
        </p:nvSpPr>
        <p:spPr bwMode="auto"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Текстовый контент</a:t>
            </a:r>
            <a:endParaRPr/>
          </a:p>
        </p:txBody>
      </p:sp>
      <p:sp>
        <p:nvSpPr>
          <p:cNvPr id="10" name="Рисунок 32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6227231" y="1359219"/>
            <a:ext cx="5401202" cy="2136456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 </a:t>
            </a:r>
            <a:endParaRPr/>
          </a:p>
        </p:txBody>
      </p:sp>
      <p:sp>
        <p:nvSpPr>
          <p:cNvPr id="13" name="Рисунок 32"/>
          <p:cNvSpPr>
            <a:spLocks noGrp="1"/>
          </p:cNvSpPr>
          <p:nvPr>
            <p:ph type="pic" sz="quarter" idx="16" hasCustomPrompt="1"/>
          </p:nvPr>
        </p:nvSpPr>
        <p:spPr bwMode="auto">
          <a:xfrm>
            <a:off x="6227231" y="3771423"/>
            <a:ext cx="5401202" cy="2136456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 </a:t>
            </a:r>
            <a:endParaRPr/>
          </a:p>
        </p:txBody>
      </p:sp>
      <p:sp>
        <p:nvSpPr>
          <p:cNvPr id="11" name="Текст 34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Две картинки вертикально+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40</a:t>
            </a:r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8B80C3A-AF8D-49A7-8294-52D1B8368172}" type="slidenum">
              <a:rPr lang="ru-RU"/>
              <a:t/>
            </a:fld>
            <a:endParaRPr lang="ru-RU"/>
          </a:p>
        </p:txBody>
      </p:sp>
      <p:sp>
        <p:nvSpPr>
          <p:cNvPr id="9" name="Подзаголовок 2"/>
          <p:cNvSpPr>
            <a:spLocks noGrp="1"/>
          </p:cNvSpPr>
          <p:nvPr>
            <p:ph type="subTitle" idx="14" hasCustomPrompt="1"/>
          </p:nvPr>
        </p:nvSpPr>
        <p:spPr bwMode="auto"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Текстовый контент</a:t>
            </a:r>
            <a:endParaRPr/>
          </a:p>
        </p:txBody>
      </p:sp>
      <p:sp>
        <p:nvSpPr>
          <p:cNvPr id="10" name="Рисунок 32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6227231" y="1359218"/>
            <a:ext cx="2565263" cy="4548659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 </a:t>
            </a:r>
            <a:endParaRPr/>
          </a:p>
        </p:txBody>
      </p:sp>
      <p:sp>
        <p:nvSpPr>
          <p:cNvPr id="13" name="Рисунок 32"/>
          <p:cNvSpPr>
            <a:spLocks noGrp="1"/>
          </p:cNvSpPr>
          <p:nvPr>
            <p:ph type="pic" sz="quarter" idx="16" hasCustomPrompt="1"/>
          </p:nvPr>
        </p:nvSpPr>
        <p:spPr bwMode="auto">
          <a:xfrm>
            <a:off x="9070510" y="1359218"/>
            <a:ext cx="2557923" cy="4548661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 </a:t>
            </a:r>
            <a:endParaRPr/>
          </a:p>
        </p:txBody>
      </p:sp>
      <p:sp>
        <p:nvSpPr>
          <p:cNvPr id="11" name="Текст 34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 плашк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Прямоугольник: скругленные углы 17"/>
          <p:cNvSpPr/>
          <p:nvPr userDrawn="1"/>
        </p:nvSpPr>
        <p:spPr bwMode="auto">
          <a:xfrm>
            <a:off x="563566" y="1359220"/>
            <a:ext cx="5394782" cy="4548662"/>
          </a:xfrm>
          <a:prstGeom prst="roundRect">
            <a:avLst>
              <a:gd name="adj" fmla="val 119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Прямоугольник: скругленные углы 18"/>
          <p:cNvSpPr/>
          <p:nvPr userDrawn="1"/>
        </p:nvSpPr>
        <p:spPr bwMode="auto">
          <a:xfrm>
            <a:off x="6233652" y="1359220"/>
            <a:ext cx="5394782" cy="4548662"/>
          </a:xfrm>
          <a:prstGeom prst="roundRect">
            <a:avLst>
              <a:gd name="adj" fmla="val 119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474976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7" name="Прямоугольник: скругленные углы 6"/>
          <p:cNvSpPr/>
          <p:nvPr userDrawn="1"/>
        </p:nvSpPr>
        <p:spPr bwMode="auto"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21" name="Рисунок 20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 bwMode="auto"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 bwMode="auto">
          <a:xfrm>
            <a:off x="11394279" y="6252368"/>
            <a:ext cx="433936" cy="261143"/>
          </a:xfrm>
        </p:spPr>
        <p:txBody>
          <a:bodyPr/>
          <a:lstStyle>
            <a:lvl1pPr>
              <a:defRPr sz="800"/>
            </a:lvl1pPr>
          </a:lstStyle>
          <a:p>
            <a:pPr>
              <a:defRPr/>
            </a:pPr>
            <a:r>
              <a:rPr lang="ru-RU"/>
              <a:t>40</a:t>
            </a:r>
            <a:endParaRPr lang="ru-RU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 bwMode="auto">
          <a:xfrm>
            <a:off x="730249" y="6252368"/>
            <a:ext cx="7433714" cy="261143"/>
          </a:xfrm>
        </p:spPr>
        <p:txBody>
          <a:bodyPr/>
          <a:lstStyle>
            <a:lvl1pPr algn="l">
              <a:defRPr sz="800">
                <a:latin typeface="+mj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 bwMode="auto">
          <a:xfrm>
            <a:off x="10960343" y="6252368"/>
            <a:ext cx="433936" cy="261143"/>
          </a:xfr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38B80C3A-AF8D-49A7-8294-52D1B8368172}" type="slidenum">
              <a:rPr lang="ru-RU"/>
              <a:t/>
            </a:fld>
            <a:endParaRPr lang="ru-RU"/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30248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6" name="Текст 34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30248" y="2267104"/>
            <a:ext cx="4927600" cy="338439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40" name="Текст 34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6405719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1" name="Текст 3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405719" y="2267104"/>
            <a:ext cx="4927600" cy="338439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Описание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 плашк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474976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pic>
        <p:nvPicPr>
          <p:cNvPr id="21" name="Рисунок 20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 bwMode="auto"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8B80C3A-AF8D-49A7-8294-52D1B8368172}" type="slidenum">
              <a:rPr lang="ru-RU"/>
              <a:t/>
            </a:fld>
            <a:endParaRPr lang="ru-RU"/>
          </a:p>
        </p:txBody>
      </p:sp>
      <p:sp>
        <p:nvSpPr>
          <p:cNvPr id="12" name="Прямоугольник: скругленные углы 11"/>
          <p:cNvSpPr/>
          <p:nvPr userDrawn="1"/>
        </p:nvSpPr>
        <p:spPr bwMode="auto">
          <a:xfrm>
            <a:off x="56356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" name="Прямоугольник: скругленные углы 12"/>
          <p:cNvSpPr/>
          <p:nvPr userDrawn="1"/>
        </p:nvSpPr>
        <p:spPr bwMode="auto">
          <a:xfrm>
            <a:off x="434538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Прямоугольник: скругленные углы 13"/>
          <p:cNvSpPr/>
          <p:nvPr userDrawn="1"/>
        </p:nvSpPr>
        <p:spPr bwMode="auto">
          <a:xfrm>
            <a:off x="812720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2" name="Текст 34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55254" y="249019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3" name="Текст 34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5525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24" name="Текст 34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4537074" y="249019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5" name="Текст 3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453707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29" name="Текст 34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318894" y="249019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0" name="Текст 34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31889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Описание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4 плашки_2 ряд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474976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pic>
        <p:nvPicPr>
          <p:cNvPr id="21" name="Рисунок 20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 bwMode="auto"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8B80C3A-AF8D-49A7-8294-52D1B8368172}" type="slidenum">
              <a:rPr lang="ru-RU"/>
              <a:t/>
            </a:fld>
            <a:endParaRPr lang="ru-RU"/>
          </a:p>
        </p:txBody>
      </p:sp>
      <p:sp>
        <p:nvSpPr>
          <p:cNvPr id="10" name="Прямоугольник: скругленные углы 9"/>
          <p:cNvSpPr/>
          <p:nvPr userDrawn="1"/>
        </p:nvSpPr>
        <p:spPr bwMode="auto">
          <a:xfrm>
            <a:off x="563566" y="1359219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" name="Прямоугольник: скругленные углы 14"/>
          <p:cNvSpPr/>
          <p:nvPr userDrawn="1"/>
        </p:nvSpPr>
        <p:spPr bwMode="auto">
          <a:xfrm>
            <a:off x="6234574" y="1359219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" name="Прямоугольник: скругленные углы 16"/>
          <p:cNvSpPr/>
          <p:nvPr userDrawn="1"/>
        </p:nvSpPr>
        <p:spPr bwMode="auto">
          <a:xfrm>
            <a:off x="563566" y="3771423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" name="Прямоугольник: скругленные углы 17"/>
          <p:cNvSpPr/>
          <p:nvPr userDrawn="1"/>
        </p:nvSpPr>
        <p:spPr bwMode="auto">
          <a:xfrm>
            <a:off x="6234574" y="3771423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8" name="Текст 34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30248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9" name="Текст 34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30248" y="2143796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30" name="Текст 34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6405719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1" name="Текст 3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405719" y="2143796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32" name="Текст 34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30248" y="4055168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3" name="Текст 34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30248" y="4570189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34" name="Текст 34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405719" y="4055168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405719" y="4570189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Описание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4 плашки_4 ряд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474976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pic>
        <p:nvPicPr>
          <p:cNvPr id="21" name="Рисунок 20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 bwMode="auto"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8B80C3A-AF8D-49A7-8294-52D1B8368172}" type="slidenum">
              <a:rPr lang="ru-RU"/>
              <a:t/>
            </a:fld>
            <a:endParaRPr lang="ru-RU"/>
          </a:p>
        </p:txBody>
      </p:sp>
      <p:sp>
        <p:nvSpPr>
          <p:cNvPr id="12" name="Прямоугольник: скругленные углы 11"/>
          <p:cNvSpPr/>
          <p:nvPr userDrawn="1"/>
        </p:nvSpPr>
        <p:spPr bwMode="auto">
          <a:xfrm>
            <a:off x="563566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6" name="Прямоугольник: скругленные углы 25"/>
          <p:cNvSpPr/>
          <p:nvPr userDrawn="1"/>
        </p:nvSpPr>
        <p:spPr bwMode="auto">
          <a:xfrm>
            <a:off x="3399505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7" name="Прямоугольник: скругленные углы 26"/>
          <p:cNvSpPr/>
          <p:nvPr userDrawn="1"/>
        </p:nvSpPr>
        <p:spPr bwMode="auto">
          <a:xfrm>
            <a:off x="6234571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8" name="Прямоугольник: скругленные углы 27"/>
          <p:cNvSpPr/>
          <p:nvPr userDrawn="1"/>
        </p:nvSpPr>
        <p:spPr bwMode="auto">
          <a:xfrm>
            <a:off x="9070510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9" name="Текст 34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58066" y="2490192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0" name="Текст 34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58066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32" name="Текст 34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3596517" y="2490192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3" name="Текст 3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3596517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34" name="Текст 34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6425442" y="2490192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6425442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36" name="Текст 34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9265012" y="2490192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7" name="Текст 34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9265012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Описание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6 плаше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474976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pic>
        <p:nvPicPr>
          <p:cNvPr id="21" name="Рисунок 20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 bwMode="auto"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8B80C3A-AF8D-49A7-8294-52D1B8368172}" type="slidenum">
              <a:rPr lang="ru-RU"/>
              <a:t/>
            </a:fld>
            <a:endParaRPr lang="ru-RU"/>
          </a:p>
        </p:txBody>
      </p:sp>
      <p:sp>
        <p:nvSpPr>
          <p:cNvPr id="12" name="Прямоугольник: скругленные углы 11"/>
          <p:cNvSpPr/>
          <p:nvPr userDrawn="1"/>
        </p:nvSpPr>
        <p:spPr bwMode="auto">
          <a:xfrm>
            <a:off x="56356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" name="Прямоугольник: скругленные углы 12"/>
          <p:cNvSpPr/>
          <p:nvPr userDrawn="1"/>
        </p:nvSpPr>
        <p:spPr bwMode="auto">
          <a:xfrm>
            <a:off x="434538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Прямоугольник: скругленные углы 13"/>
          <p:cNvSpPr/>
          <p:nvPr userDrawn="1"/>
        </p:nvSpPr>
        <p:spPr bwMode="auto">
          <a:xfrm>
            <a:off x="812720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" name="Прямоугольник: скругленные углы 14"/>
          <p:cNvSpPr/>
          <p:nvPr userDrawn="1"/>
        </p:nvSpPr>
        <p:spPr bwMode="auto">
          <a:xfrm>
            <a:off x="56356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" name="Прямоугольник: скругленные углы 15"/>
          <p:cNvSpPr/>
          <p:nvPr userDrawn="1"/>
        </p:nvSpPr>
        <p:spPr bwMode="auto">
          <a:xfrm>
            <a:off x="434538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" name="Прямоугольник: скругленные углы 16"/>
          <p:cNvSpPr/>
          <p:nvPr userDrawn="1"/>
        </p:nvSpPr>
        <p:spPr bwMode="auto">
          <a:xfrm>
            <a:off x="812720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" name="Текст 34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5525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9" name="Текст 34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5525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20" name="Текст 34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453707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2" name="Текст 3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453707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23" name="Текст 34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31889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4" name="Текст 34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31889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25" name="Текст 34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75525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6" name="Текст 34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75525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27" name="Текст 34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453707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8" name="Текст 34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453707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29" name="Текст 34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831889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0" name="Текст 34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831889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Описание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2 плаше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474976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pic>
        <p:nvPicPr>
          <p:cNvPr id="21" name="Рисунок 20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 bwMode="auto"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8B80C3A-AF8D-49A7-8294-52D1B8368172}" type="slidenum">
              <a:rPr lang="ru-RU"/>
              <a:t/>
            </a:fld>
            <a:endParaRPr lang="ru-RU"/>
          </a:p>
        </p:txBody>
      </p:sp>
      <p:sp>
        <p:nvSpPr>
          <p:cNvPr id="12" name="Прямоугольник: скругленные углы 11"/>
          <p:cNvSpPr/>
          <p:nvPr userDrawn="1"/>
        </p:nvSpPr>
        <p:spPr bwMode="auto">
          <a:xfrm>
            <a:off x="563566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" name="Прямоугольник: скругленные углы 12"/>
          <p:cNvSpPr/>
          <p:nvPr userDrawn="1"/>
        </p:nvSpPr>
        <p:spPr bwMode="auto">
          <a:xfrm>
            <a:off x="3399505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Прямоугольник: скругленные углы 13"/>
          <p:cNvSpPr/>
          <p:nvPr userDrawn="1"/>
        </p:nvSpPr>
        <p:spPr bwMode="auto">
          <a:xfrm>
            <a:off x="6234571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" name="Прямоугольник: скругленные углы 14"/>
          <p:cNvSpPr/>
          <p:nvPr userDrawn="1"/>
        </p:nvSpPr>
        <p:spPr bwMode="auto">
          <a:xfrm>
            <a:off x="9070511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" name="Прямоугольник: скругленные углы 15"/>
          <p:cNvSpPr/>
          <p:nvPr userDrawn="1"/>
        </p:nvSpPr>
        <p:spPr bwMode="auto">
          <a:xfrm>
            <a:off x="563566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" name="Прямоугольник: скругленные углы 17"/>
          <p:cNvSpPr/>
          <p:nvPr userDrawn="1"/>
        </p:nvSpPr>
        <p:spPr bwMode="auto">
          <a:xfrm>
            <a:off x="3399505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Прямоугольник: скругленные углы 18"/>
          <p:cNvSpPr/>
          <p:nvPr userDrawn="1"/>
        </p:nvSpPr>
        <p:spPr bwMode="auto">
          <a:xfrm>
            <a:off x="6234571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0" name="Прямоугольник: скругленные углы 19"/>
          <p:cNvSpPr/>
          <p:nvPr userDrawn="1"/>
        </p:nvSpPr>
        <p:spPr bwMode="auto">
          <a:xfrm>
            <a:off x="9070511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2" name="Прямоугольник: скругленные углы 21"/>
          <p:cNvSpPr/>
          <p:nvPr userDrawn="1"/>
        </p:nvSpPr>
        <p:spPr bwMode="auto">
          <a:xfrm>
            <a:off x="563566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3" name="Прямоугольник: скругленные углы 22"/>
          <p:cNvSpPr/>
          <p:nvPr userDrawn="1"/>
        </p:nvSpPr>
        <p:spPr bwMode="auto">
          <a:xfrm>
            <a:off x="3399505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4" name="Прямоугольник: скругленные углы 23"/>
          <p:cNvSpPr/>
          <p:nvPr userDrawn="1"/>
        </p:nvSpPr>
        <p:spPr bwMode="auto">
          <a:xfrm>
            <a:off x="6234571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5" name="Прямоугольник: скругленные углы 24"/>
          <p:cNvSpPr/>
          <p:nvPr userDrawn="1"/>
        </p:nvSpPr>
        <p:spPr bwMode="auto">
          <a:xfrm>
            <a:off x="9070511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3" name="Текст 34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58066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4" name="Текст 34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58066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3596517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6" name="Текст 3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3596517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37" name="Текст 34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6425442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8" name="Текст 34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6425442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39" name="Текст 34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9265012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0" name="Текст 34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9265012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41" name="Текст 34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758066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2" name="Текст 34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758066" y="3510038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43" name="Текст 34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3596517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4" name="Текст 34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3596517" y="3510038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45" name="Текст 34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6425442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6" name="Текст 34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6425442" y="3510038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47" name="Текст 34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9265012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8" name="Текст 34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9265012" y="3510038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57" name="Текст 34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758066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8" name="Текст 34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758066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59" name="Текст 34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3596517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0" name="Текст 34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3596517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61" name="Текст 34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6425442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2" name="Текст 34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6425442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63" name="Текст 34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9265012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4" name="Текст 34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9265012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Описание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С подвалом/Колонтикулом"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: скругленные углы 7"/>
          <p:cNvSpPr/>
          <p:nvPr userDrawn="1"/>
        </p:nvSpPr>
        <p:spPr bwMode="auto"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" name="Прямоугольник: скругленные углы 12"/>
          <p:cNvSpPr/>
          <p:nvPr userDrawn="1"/>
        </p:nvSpPr>
        <p:spPr bwMode="auto">
          <a:xfrm>
            <a:off x="285750" y="6191249"/>
            <a:ext cx="11620502" cy="383381"/>
          </a:xfrm>
          <a:prstGeom prst="roundRect">
            <a:avLst>
              <a:gd name="adj" fmla="val 13930"/>
            </a:avLst>
          </a:prstGeom>
          <a:solidFill>
            <a:srgbClr val="FFFFFF">
              <a:alpha val="60000"/>
            </a:srgbClr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 bwMode="auto">
          <a:xfrm>
            <a:off x="474433" y="3736286"/>
            <a:ext cx="4155623" cy="82482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раздела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474434" y="5479583"/>
            <a:ext cx="4567466" cy="56998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>
          <a:xfrm>
            <a:off x="11394279" y="6253343"/>
            <a:ext cx="356895" cy="259192"/>
          </a:xfrm>
        </p:spPr>
        <p:txBody>
          <a:bodyPr/>
          <a:lstStyle>
            <a:lvl1pPr algn="l">
              <a:defRPr sz="800">
                <a:solidFill>
                  <a:srgbClr val="000000">
                    <a:alpha val="50000"/>
                  </a:srgbClr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ru-RU"/>
              <a:t>40</a:t>
            </a: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730249" y="6253344"/>
            <a:ext cx="10080329" cy="259191"/>
          </a:xfrm>
        </p:spPr>
        <p:txBody>
          <a:bodyPr/>
          <a:lstStyle>
            <a:lvl1pPr algn="l">
              <a:defRPr sz="800">
                <a:solidFill>
                  <a:srgbClr val="000000">
                    <a:alpha val="50000"/>
                  </a:srgb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>
          <a:xfrm>
            <a:off x="10965655" y="6253343"/>
            <a:ext cx="428624" cy="259192"/>
          </a:xfr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fld id="{3DDA6579-4B58-4374-94CF-CFC716157062}" type="slidenum">
              <a:rPr lang="ru-RU"/>
              <a:t/>
            </a:fld>
            <a:endParaRPr lang="ru-RU"/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11322843" y="6275216"/>
            <a:ext cx="809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ru-RU" sz="800">
                <a:solidFill>
                  <a:schemeClr val="tx1">
                    <a:alpha val="50000"/>
                  </a:schemeClr>
                </a:solidFill>
                <a:latin typeface="+mj-lt"/>
              </a:rPr>
              <a:t>/</a:t>
            </a:r>
            <a:endParaRPr/>
          </a:p>
        </p:txBody>
      </p:sp>
      <p:cxnSp>
        <p:nvCxnSpPr>
          <p:cNvPr id="18" name="Прямая соединительная линия 17"/>
          <p:cNvCxnSpPr>
            <a:cxnSpLocks/>
          </p:cNvCxnSpPr>
          <p:nvPr userDrawn="1"/>
        </p:nvCxnSpPr>
        <p:spPr bwMode="auto">
          <a:xfrm>
            <a:off x="10893425" y="6191248"/>
            <a:ext cx="0" cy="3833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19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65947" y="626461"/>
            <a:ext cx="1821799" cy="445894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 bwMode="auto">
          <a:xfrm>
            <a:off x="562522" y="6304356"/>
            <a:ext cx="157164" cy="157164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Плашка под названием">
    <p:bg>
      <p:bgPr shadeToTitle="0">
        <a:solidFill>
          <a:srgbClr val="232F4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6570267" y="0"/>
            <a:ext cx="5619750" cy="68580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7" name="Прямоугольник: скругленные углы 16"/>
          <p:cNvSpPr/>
          <p:nvPr userDrawn="1"/>
        </p:nvSpPr>
        <p:spPr bwMode="auto">
          <a:xfrm>
            <a:off x="361951" y="4108448"/>
            <a:ext cx="6134100" cy="2387601"/>
          </a:xfrm>
          <a:prstGeom prst="roundRect">
            <a:avLst>
              <a:gd name="adj" fmla="val 16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000"/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650276" y="4335073"/>
            <a:ext cx="5547323" cy="1451505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8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ЗАГОЛОВОК ПРЕЗЕНТАЦИИ</a:t>
            </a:r>
            <a:endParaRPr lang="en-US"/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650278" y="6013202"/>
            <a:ext cx="5547322" cy="48284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Подзаголовок или описание презентации</a:t>
            </a:r>
            <a:endParaRPr lang="en-US"/>
          </a:p>
        </p:txBody>
      </p:sp>
      <p:sp>
        <p:nvSpPr>
          <p:cNvPr id="20" name="Прямоугольник: скругленные углы 19"/>
          <p:cNvSpPr/>
          <p:nvPr userDrawn="1"/>
        </p:nvSpPr>
        <p:spPr bwMode="auto"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21" name="Рисунок 20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4317176" y="709807"/>
            <a:ext cx="1778825" cy="44470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Без подвала/Колонтикула"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: скругленные углы 7"/>
          <p:cNvSpPr/>
          <p:nvPr userDrawn="1"/>
        </p:nvSpPr>
        <p:spPr bwMode="auto"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 bwMode="auto">
          <a:xfrm>
            <a:off x="817333" y="4227668"/>
            <a:ext cx="6840767" cy="109554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раздела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817334" y="5758982"/>
            <a:ext cx="4567466" cy="56998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/>
          </a:p>
        </p:txBody>
      </p:sp>
      <p:pic>
        <p:nvPicPr>
          <p:cNvPr id="20" name="Рисунок 19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65947" y="626461"/>
            <a:ext cx="1821799" cy="445894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Фоновое изображение"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2" name="Прямоугольник: скругленные углы 11"/>
          <p:cNvSpPr/>
          <p:nvPr userDrawn="1"/>
        </p:nvSpPr>
        <p:spPr bwMode="auto">
          <a:xfrm>
            <a:off x="361951" y="4108448"/>
            <a:ext cx="6134100" cy="2387601"/>
          </a:xfrm>
          <a:prstGeom prst="roundRect">
            <a:avLst>
              <a:gd name="adj" fmla="val 16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0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650276" y="4335073"/>
            <a:ext cx="5547323" cy="1451505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8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ЗАГОЛОВОК ПРЕЗЕНТАЦИИ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650278" y="6013202"/>
            <a:ext cx="5547322" cy="48284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Подзаголовок или описание презентации</a:t>
            </a:r>
            <a:endParaRPr lang="en-US"/>
          </a:p>
        </p:txBody>
      </p:sp>
      <p:sp>
        <p:nvSpPr>
          <p:cNvPr id="9" name="Прямоугольник: скругленные углы 8"/>
          <p:cNvSpPr/>
          <p:nvPr userDrawn="1"/>
        </p:nvSpPr>
        <p:spPr bwMode="auto"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4317176" y="709807"/>
            <a:ext cx="1778825" cy="44470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Заключительный_Первый вариант">
    <p:bg>
      <p:bgRef idx="1001">
        <a:schemeClr val="bg2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/>
          <p:cNvSpPr/>
          <p:nvPr userDrawn="1"/>
        </p:nvSpPr>
        <p:spPr bwMode="auto"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4" name="Прямоугольник: скругленные углы 23"/>
          <p:cNvSpPr/>
          <p:nvPr userDrawn="1"/>
        </p:nvSpPr>
        <p:spPr bwMode="auto"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000"/>
          </a:p>
        </p:txBody>
      </p:sp>
      <p:sp>
        <p:nvSpPr>
          <p:cNvPr id="23" name="Прямоугольник: скругленные углы 22"/>
          <p:cNvSpPr/>
          <p:nvPr userDrawn="1"/>
        </p:nvSpPr>
        <p:spPr bwMode="auto"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00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563566" y="1355724"/>
            <a:ext cx="5395274" cy="4937279"/>
          </a:xfrm>
          <a:prstGeom prst="roundRect">
            <a:avLst>
              <a:gd name="adj" fmla="val 757"/>
            </a:avLst>
          </a:prstGeom>
        </p:spPr>
      </p:pic>
      <p:sp>
        <p:nvSpPr>
          <p:cNvPr id="20" name="Прямоугольник: скругленные углы 19"/>
          <p:cNvSpPr/>
          <p:nvPr userDrawn="1"/>
        </p:nvSpPr>
        <p:spPr bwMode="auto">
          <a:xfrm>
            <a:off x="629728" y="5175849"/>
            <a:ext cx="5253488" cy="1055690"/>
          </a:xfrm>
          <a:prstGeom prst="roundRect">
            <a:avLst>
              <a:gd name="adj" fmla="val 163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000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65947" y="626461"/>
            <a:ext cx="1821799" cy="445895"/>
          </a:xfrm>
          <a:prstGeom prst="rect">
            <a:avLst/>
          </a:prstGeom>
        </p:spPr>
      </p:pic>
      <p:sp>
        <p:nvSpPr>
          <p:cNvPr id="22" name="TextBox 21"/>
          <p:cNvSpPr txBox="1"/>
          <p:nvPr userDrawn="1"/>
        </p:nvSpPr>
        <p:spPr bwMode="auto">
          <a:xfrm>
            <a:off x="918250" y="5472862"/>
            <a:ext cx="3920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400">
                <a:solidFill>
                  <a:schemeClr val="bg2"/>
                </a:solidFill>
              </a:rPr>
              <a:t>Спасибо за внимание!</a:t>
            </a:r>
            <a:endParaRPr/>
          </a:p>
        </p:txBody>
      </p:sp>
      <p:sp>
        <p:nvSpPr>
          <p:cNvPr id="29" name="Текст 28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6669949" y="3983374"/>
            <a:ext cx="1859283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rgbClr val="FFFFFF"/>
                </a:solidFill>
                <a:latin typeface="+mj-lt"/>
              </a:defRPr>
            </a:lvl1pPr>
          </a:lstStyle>
          <a:p>
            <a:pPr lvl="0">
              <a:defRPr/>
            </a:pPr>
            <a:r>
              <a:rPr lang="ru-RU"/>
              <a:t>+7 980 888 77 00</a:t>
            </a:r>
            <a:endParaRPr/>
          </a:p>
        </p:txBody>
      </p:sp>
      <p:sp>
        <p:nvSpPr>
          <p:cNvPr id="38" name="Рисунок 37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6485802" y="4019886"/>
            <a:ext cx="157163" cy="157163"/>
          </a:xfrm>
          <a:prstGeom prst="rect">
            <a:avLst/>
          </a:prstGeom>
          <a:blipFill>
            <a:blip r:embed="rId4"/>
            <a:stretch/>
          </a:blipFill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ru-RU"/>
              <a:t> </a:t>
            </a:r>
            <a:endParaRPr/>
          </a:p>
        </p:txBody>
      </p:sp>
      <p:sp>
        <p:nvSpPr>
          <p:cNvPr id="40" name="Рисунок 37"/>
          <p:cNvSpPr>
            <a:spLocks noGrp="1"/>
          </p:cNvSpPr>
          <p:nvPr>
            <p:ph type="pic" sz="quarter" idx="16" hasCustomPrompt="1"/>
          </p:nvPr>
        </p:nvSpPr>
        <p:spPr bwMode="auto">
          <a:xfrm>
            <a:off x="6479481" y="4441114"/>
            <a:ext cx="157163" cy="157163"/>
          </a:xfrm>
          <a:prstGeom prst="rect">
            <a:avLst/>
          </a:prstGeom>
          <a:blipFill>
            <a:blip r:embed="rId6"/>
            <a:stretch/>
          </a:blipFill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ru-RU"/>
              <a:t> </a:t>
            </a:r>
            <a:endParaRPr/>
          </a:p>
        </p:txBody>
      </p:sp>
      <p:sp>
        <p:nvSpPr>
          <p:cNvPr id="42" name="Текст 28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6669949" y="4404602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rgbClr val="FFFFFF"/>
                </a:solidFill>
                <a:latin typeface="+mj-lt"/>
              </a:defRPr>
            </a:lvl1pPr>
          </a:lstStyle>
          <a:p>
            <a:pPr lvl="0">
              <a:defRPr/>
            </a:pPr>
            <a:r>
              <a:rPr lang="en-US"/>
              <a:t>info@mail.ru</a:t>
            </a:r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8"/>
          <a:stretch/>
        </p:blipFill>
        <p:spPr bwMode="auto">
          <a:xfrm>
            <a:off x="6233161" y="4762244"/>
            <a:ext cx="2625090" cy="1530758"/>
          </a:xfrm>
          <a:prstGeom prst="rect">
            <a:avLst/>
          </a:prstGeom>
        </p:spPr>
      </p:pic>
      <p:sp>
        <p:nvSpPr>
          <p:cNvPr id="26" name="Прямоугольник: скругленные углы 25"/>
          <p:cNvSpPr/>
          <p:nvPr userDrawn="1"/>
        </p:nvSpPr>
        <p:spPr bwMode="auto">
          <a:xfrm>
            <a:off x="9132571" y="1428750"/>
            <a:ext cx="2424970" cy="4802789"/>
          </a:xfrm>
          <a:prstGeom prst="roundRect">
            <a:avLst>
              <a:gd name="adj" fmla="val 163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000"/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9"/>
          <a:stretch/>
        </p:blipFill>
        <p:spPr bwMode="auto">
          <a:xfrm>
            <a:off x="9132571" y="4813957"/>
            <a:ext cx="2424970" cy="1417582"/>
          </a:xfrm>
          <a:prstGeom prst="rect">
            <a:avLst/>
          </a:prstGeom>
        </p:spPr>
      </p:pic>
      <p:sp>
        <p:nvSpPr>
          <p:cNvPr id="30" name="TextBox 29"/>
          <p:cNvSpPr txBox="1"/>
          <p:nvPr userDrawn="1"/>
        </p:nvSpPr>
        <p:spPr bwMode="auto">
          <a:xfrm>
            <a:off x="6385212" y="2066422"/>
            <a:ext cx="189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000">
                <a:solidFill>
                  <a:srgbClr val="FFFFFF"/>
                </a:solidFill>
                <a:latin typeface="+mj-lt"/>
              </a:rPr>
              <a:t>Контакты</a:t>
            </a:r>
            <a:endParaRPr/>
          </a:p>
        </p:txBody>
      </p:sp>
      <p:sp>
        <p:nvSpPr>
          <p:cNvPr id="34" name="TextBox 33"/>
          <p:cNvSpPr txBox="1"/>
          <p:nvPr userDrawn="1"/>
        </p:nvSpPr>
        <p:spPr bwMode="auto">
          <a:xfrm>
            <a:off x="9284623" y="2066422"/>
            <a:ext cx="189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000">
                <a:solidFill>
                  <a:srgbClr val="232F44"/>
                </a:solidFill>
                <a:latin typeface="+mj-lt"/>
              </a:rPr>
              <a:t>Сайт </a:t>
            </a:r>
            <a:endParaRPr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Заключительный_Второй варинт">
    <p:bg>
      <p:bgRef idx="1001">
        <a:schemeClr val="bg2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/>
          <p:cNvSpPr/>
          <p:nvPr userDrawn="1"/>
        </p:nvSpPr>
        <p:spPr bwMode="auto"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565947" y="626461"/>
            <a:ext cx="1821799" cy="445895"/>
          </a:xfrm>
          <a:prstGeom prst="rect">
            <a:avLst/>
          </a:prstGeom>
        </p:spPr>
      </p:pic>
      <p:sp>
        <p:nvSpPr>
          <p:cNvPr id="33" name="Рисунок 32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5581649" y="283369"/>
            <a:ext cx="6324600" cy="6291262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 </a:t>
            </a:r>
            <a:endParaRPr/>
          </a:p>
        </p:txBody>
      </p:sp>
      <p:sp>
        <p:nvSpPr>
          <p:cNvPr id="22" name="TextBox 21"/>
          <p:cNvSpPr txBox="1"/>
          <p:nvPr userDrawn="1"/>
        </p:nvSpPr>
        <p:spPr bwMode="auto">
          <a:xfrm>
            <a:off x="472477" y="3198167"/>
            <a:ext cx="3920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400">
                <a:solidFill>
                  <a:schemeClr val="bg2"/>
                </a:solidFill>
              </a:rPr>
              <a:t>Спасибо за внимание!</a:t>
            </a:r>
            <a:endParaRPr/>
          </a:p>
        </p:txBody>
      </p:sp>
      <p:sp>
        <p:nvSpPr>
          <p:cNvPr id="29" name="Текст 28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47713" y="5730082"/>
            <a:ext cx="1859283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>
              <a:defRPr/>
            </a:pPr>
            <a:r>
              <a:rPr lang="ru-RU"/>
              <a:t>+7 980 888 77 00</a:t>
            </a:r>
            <a:endParaRPr/>
          </a:p>
        </p:txBody>
      </p:sp>
      <p:sp>
        <p:nvSpPr>
          <p:cNvPr id="38" name="Рисунок 37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563566" y="5766595"/>
            <a:ext cx="157163" cy="157163"/>
          </a:xfrm>
          <a:prstGeom prst="rect">
            <a:avLst/>
          </a:prstGeom>
          <a:blipFill>
            <a:blip r:embed="rId3"/>
            <a:stretch/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>
              <a:defRPr/>
            </a:pPr>
            <a:r>
              <a:rPr lang="ru-RU"/>
              <a:t> </a:t>
            </a:r>
            <a:endParaRPr/>
          </a:p>
        </p:txBody>
      </p:sp>
      <p:sp>
        <p:nvSpPr>
          <p:cNvPr id="39" name="Рисунок 37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2736219" y="5766595"/>
            <a:ext cx="157163" cy="157163"/>
          </a:xfrm>
          <a:prstGeom prst="rect">
            <a:avLst/>
          </a:prstGeom>
          <a:blipFill>
            <a:blip r:embed="rId5"/>
            <a:stretch/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>
              <a:defRPr/>
            </a:pPr>
            <a:r>
              <a:rPr lang="ru-RU"/>
              <a:t> </a:t>
            </a:r>
            <a:endParaRPr/>
          </a:p>
        </p:txBody>
      </p:sp>
      <p:sp>
        <p:nvSpPr>
          <p:cNvPr id="40" name="Рисунок 37"/>
          <p:cNvSpPr>
            <a:spLocks noGrp="1"/>
          </p:cNvSpPr>
          <p:nvPr>
            <p:ph type="pic" sz="quarter" idx="16" hasCustomPrompt="1"/>
          </p:nvPr>
        </p:nvSpPr>
        <p:spPr bwMode="auto">
          <a:xfrm>
            <a:off x="5434965" y="5766595"/>
            <a:ext cx="157163" cy="157163"/>
          </a:xfrm>
          <a:prstGeom prst="rect">
            <a:avLst/>
          </a:prstGeom>
          <a:blipFill>
            <a:blip r:embed="rId7"/>
            <a:stretch/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>
              <a:defRPr/>
            </a:pPr>
            <a:r>
              <a:rPr lang="ru-RU"/>
              <a:t> </a:t>
            </a:r>
            <a:endParaRPr/>
          </a:p>
        </p:txBody>
      </p:sp>
      <p:sp>
        <p:nvSpPr>
          <p:cNvPr id="41" name="Текст 28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2924496" y="5730082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>
              <a:defRPr/>
            </a:pPr>
            <a:r>
              <a:rPr lang="en-US"/>
              <a:t>stc.innopolis.university</a:t>
            </a:r>
            <a:endParaRPr lang="ru-RU"/>
          </a:p>
        </p:txBody>
      </p:sp>
      <p:sp>
        <p:nvSpPr>
          <p:cNvPr id="42" name="Текст 28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625432" y="5730082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>
              <a:defRPr/>
            </a:pPr>
            <a:r>
              <a:rPr lang="en-US"/>
              <a:t>info@mail.ru</a:t>
            </a:r>
            <a:endParaRPr lang="ru-RU"/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472477" y="5328822"/>
            <a:ext cx="39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600">
                <a:solidFill>
                  <a:srgbClr val="000000"/>
                </a:solidFill>
                <a:latin typeface="+mj-lt"/>
              </a:rPr>
              <a:t>Контакты</a:t>
            </a:r>
            <a:endParaRPr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Пуст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474976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pic>
        <p:nvPicPr>
          <p:cNvPr id="21" name="Рисунок 20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 bwMode="auto"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8B80C3A-AF8D-49A7-8294-52D1B8368172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Текстовый контен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40</a:t>
            </a:r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8B80C3A-AF8D-49A7-8294-52D1B8368172}" type="slidenum">
              <a:rPr lang="ru-RU"/>
              <a:t/>
            </a:fld>
            <a:endParaRPr lang="ru-RU"/>
          </a:p>
        </p:txBody>
      </p:sp>
      <p:sp>
        <p:nvSpPr>
          <p:cNvPr id="9" name="Подзаголовок 2"/>
          <p:cNvSpPr>
            <a:spLocks noGrp="1"/>
          </p:cNvSpPr>
          <p:nvPr>
            <p:ph type="subTitle" idx="14" hasCustomPrompt="1"/>
          </p:nvPr>
        </p:nvSpPr>
        <p:spPr bwMode="auto">
          <a:xfrm>
            <a:off x="481326" y="1889760"/>
            <a:ext cx="10524808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Текстовый контент</a:t>
            </a:r>
            <a:endParaRPr/>
          </a:p>
        </p:txBody>
      </p:sp>
      <p:sp>
        <p:nvSpPr>
          <p:cNvPr id="8" name="Текст 3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474976" y="1359219"/>
            <a:ext cx="10515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Картинка во весь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474976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pic>
        <p:nvPicPr>
          <p:cNvPr id="21" name="Рисунок 20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 bwMode="auto"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8B80C3A-AF8D-49A7-8294-52D1B8368172}" type="slidenum">
              <a:rPr lang="ru-RU"/>
              <a:t/>
            </a:fld>
            <a:endParaRPr lang="ru-RU"/>
          </a:p>
        </p:txBody>
      </p:sp>
      <p:sp>
        <p:nvSpPr>
          <p:cNvPr id="20" name="Рисунок 32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563567" y="1359219"/>
            <a:ext cx="11064868" cy="4548662"/>
          </a:xfrm>
          <a:prstGeom prst="roundRect">
            <a:avLst>
              <a:gd name="adj" fmla="val 1381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 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Две картинка 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474976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pic>
        <p:nvPicPr>
          <p:cNvPr id="21" name="Рисунок 20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 bwMode="auto"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8B80C3A-AF8D-49A7-8294-52D1B8368172}" type="slidenum">
              <a:rPr lang="ru-RU"/>
              <a:t/>
            </a:fld>
            <a:endParaRPr lang="ru-RU"/>
          </a:p>
        </p:txBody>
      </p:sp>
      <p:sp>
        <p:nvSpPr>
          <p:cNvPr id="8" name="Рисунок 32"/>
          <p:cNvSpPr>
            <a:spLocks noGrp="1"/>
          </p:cNvSpPr>
          <p:nvPr>
            <p:ph type="pic" sz="quarter" idx="16" hasCustomPrompt="1"/>
          </p:nvPr>
        </p:nvSpPr>
        <p:spPr bwMode="auto">
          <a:xfrm>
            <a:off x="6227231" y="1359219"/>
            <a:ext cx="5401202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 </a:t>
            </a:r>
            <a:endParaRPr/>
          </a:p>
        </p:txBody>
      </p:sp>
      <p:sp>
        <p:nvSpPr>
          <p:cNvPr id="10" name="Рисунок 32"/>
          <p:cNvSpPr>
            <a:spLocks noGrp="1"/>
          </p:cNvSpPr>
          <p:nvPr>
            <p:ph type="pic" sz="quarter" idx="17" hasCustomPrompt="1"/>
          </p:nvPr>
        </p:nvSpPr>
        <p:spPr bwMode="auto">
          <a:xfrm>
            <a:off x="563565" y="1359219"/>
            <a:ext cx="5401202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 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_rels/slideMaster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18.xml"/><Relationship Id="rId14" Type="http://schemas.openxmlformats.org/officeDocument/2006/relationships/theme" Target="../theme/theme2.xml"/><Relationship Id="rId15" Type="http://schemas.openxmlformats.org/officeDocument/2006/relationships/image" Target="../media/image1.png"/><Relationship Id="rId16" Type="http://schemas.openxmlformats.org/officeDocument/2006/relationships/image" Target="../media/media1.svg"/><Relationship Id="rId17" Type="http://schemas.openxmlformats.org/officeDocument/2006/relationships/image" Target="../media/image2.png"/><Relationship Id="rId18" Type="http://schemas.openxmlformats.org/officeDocument/2006/relationships/image" Target="../media/media2.svg"/></Relationships>
</file>

<file path=ppt/slideMasters/_rels/slideMaster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/>
              <a:t>40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E1A55CC-94DF-4835-83C1-334038247865}" type="slidenum">
              <a:rPr lang="ru-RU"/>
              <a:t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1" ftr="1" hdr="0" sldNum="1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Pr shadeToTitle="0">
        <a:solidFill>
          <a:srgbClr val="232F4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/>
          <p:cNvSpPr/>
          <p:nvPr userDrawn="1"/>
        </p:nvSpPr>
        <p:spPr bwMode="auto"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474976" y="365126"/>
            <a:ext cx="10515600" cy="7539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474976" y="1527142"/>
            <a:ext cx="10515600" cy="4649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10" name="Прямоугольник: скругленные углы 9"/>
          <p:cNvSpPr/>
          <p:nvPr userDrawn="1"/>
        </p:nvSpPr>
        <p:spPr bwMode="auto">
          <a:xfrm>
            <a:off x="285750" y="6191249"/>
            <a:ext cx="11620502" cy="383381"/>
          </a:xfrm>
          <a:prstGeom prst="roundRect">
            <a:avLst>
              <a:gd name="adj" fmla="val 13930"/>
            </a:avLst>
          </a:prstGeom>
          <a:solidFill>
            <a:schemeClr val="bg2">
              <a:alpha val="60000"/>
            </a:schemeClr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11322843" y="6275216"/>
            <a:ext cx="809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ru-RU" sz="800">
                <a:solidFill>
                  <a:schemeClr val="tx1">
                    <a:alpha val="50000"/>
                  </a:schemeClr>
                </a:solidFill>
                <a:latin typeface="+mj-lt"/>
              </a:rPr>
              <a:t>/</a:t>
            </a:r>
            <a:endParaRPr/>
          </a:p>
        </p:txBody>
      </p:sp>
      <p:cxnSp>
        <p:nvCxnSpPr>
          <p:cNvPr id="12" name="Прямая соединительная линия 11"/>
          <p:cNvCxnSpPr>
            <a:cxnSpLocks/>
          </p:cNvCxnSpPr>
          <p:nvPr userDrawn="1"/>
        </p:nvCxnSpPr>
        <p:spPr bwMode="auto">
          <a:xfrm>
            <a:off x="10893425" y="6191248"/>
            <a:ext cx="0" cy="38338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/>
        </p:blipFill>
        <p:spPr bwMode="auto">
          <a:xfrm>
            <a:off x="562522" y="6304356"/>
            <a:ext cx="157164" cy="157164"/>
          </a:xfrm>
          <a:prstGeom prst="rect">
            <a:avLst/>
          </a:prstGeom>
        </p:spPr>
      </p:pic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11394279" y="6252962"/>
            <a:ext cx="460374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ru-RU"/>
              <a:t>40</a:t>
            </a: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730249" y="6252962"/>
            <a:ext cx="9817101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006134" y="6252962"/>
            <a:ext cx="388145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000000"/>
                </a:solidFill>
                <a:latin typeface="+mj-lt"/>
              </a:defRPr>
            </a:lvl1pPr>
          </a:lstStyle>
          <a:p>
            <a:pPr>
              <a:defRPr/>
            </a:pPr>
            <a:fld id="{38B80C3A-AF8D-49A7-8294-52D1B8368172}" type="slidenum">
              <a:rPr lang="ru-RU"/>
              <a:t/>
            </a:fld>
            <a:endParaRPr lang="ru-RU"/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/>
        </p:blipFill>
        <p:spPr bwMode="auto">
          <a:xfrm>
            <a:off x="11110987" y="566738"/>
            <a:ext cx="518367" cy="5119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</p:sldLayoutIdLst>
  <p:hf dt="1" ftr="1" hdr="0" sldNum="1"/>
  <p:txStyles>
    <p:titleStyle>
      <a:lvl1pPr algn="l" defTabSz="914400">
        <a:lnSpc>
          <a:spcPct val="90000"/>
        </a:lnSpc>
        <a:spcBef>
          <a:spcPts val="0"/>
        </a:spcBef>
        <a:buNone/>
        <a:defRPr sz="16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/>
              <a:t>40</a:t>
            </a: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DDA6579-4B58-4374-94CF-CFC716157062}" type="slidenum">
              <a:rPr lang="ru-RU"/>
              <a:t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</p:sldLayoutIdLst>
  <p:hf dt="1" ftr="1" hdr="0" sldNum="1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kaggle.com/datasets/theblackmamba31/landscape-image-colorization" TargetMode="External"/><Relationship Id="rId3" Type="http://schemas.openxmlformats.org/officeDocument/2006/relationships/hyperlink" Target="https://www.kaggle.com/datasets/aayush9753/image-colorization-dataset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ru.wikipedia.org/wiki/LAB" TargetMode="Externa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habr.com/ru/companies/nix/articles/342388/" TargetMode="External"/><Relationship Id="rId3" Type="http://schemas.openxmlformats.org/officeDocument/2006/relationships/hyperlink" Target="https://research.google/blog/improving-inception-and-image-classification-in-tensorflow/" TargetMode="External"/><Relationship Id="rId4" Type="http://schemas.openxmlformats.org/officeDocument/2006/relationships/hyperlink" Target="https://pypi.org/project/timm/#models" TargetMode="Externa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Раскрашивание черно-белых изображений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Итоговая аттестационная работа по курсу «</a:t>
            </a:r>
            <a:r>
              <a:rPr lang="ru-RU"/>
              <a:t>Профессия </a:t>
            </a:r>
            <a:r>
              <a:rPr lang="en-US"/>
              <a:t>ML-</a:t>
            </a:r>
            <a:r>
              <a:rPr lang="ru-RU"/>
              <a:t>инженер»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Игорь Макаров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2025</a:t>
            </a:r>
            <a:endParaRPr lang="ru-RU"/>
          </a:p>
        </p:txBody>
      </p:sp>
      <p:sp>
        <p:nvSpPr>
          <p:cNvPr id="6" name="Рисунок 5"/>
          <p:cNvSpPr>
            <a:spLocks noGrp="1"/>
          </p:cNvSpPr>
          <p:nvPr>
            <p:ph type="pic" sz="quarter" idx="14"/>
          </p:nvPr>
        </p:nvSpPr>
        <p:spPr bwMode="auto"/>
      </p:sp>
      <p:sp>
        <p:nvSpPr>
          <p:cNvPr id="7" name="Рисунок 6"/>
          <p:cNvSpPr>
            <a:spLocks noGrp="1"/>
          </p:cNvSpPr>
          <p:nvPr>
            <p:ph type="pic" sz="quarter" idx="15"/>
          </p:nvPr>
        </p:nvSpPr>
        <p:spPr bwMode="auto"/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Рисунок 1"/>
          <p:cNvSpPr>
            <a:spLocks noGrp="1"/>
          </p:cNvSpPr>
          <p:nvPr>
            <p:ph type="pic" sz="quarter" idx="12"/>
          </p:nvPr>
        </p:nvSpPr>
        <p:spPr bwMode="auto"/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4"/>
          </p:nvPr>
        </p:nvSpPr>
        <p:spPr bwMode="auto"/>
      </p:sp>
      <p:sp>
        <p:nvSpPr>
          <p:cNvPr id="5" name="Рисунок 4"/>
          <p:cNvSpPr>
            <a:spLocks noGrp="1"/>
          </p:cNvSpPr>
          <p:nvPr>
            <p:ph type="pic" sz="quarter" idx="15"/>
          </p:nvPr>
        </p:nvSpPr>
        <p:spPr bwMode="auto"/>
      </p:sp>
      <p:sp>
        <p:nvSpPr>
          <p:cNvPr id="6" name="Рисунок 5"/>
          <p:cNvSpPr>
            <a:spLocks noGrp="1"/>
          </p:cNvSpPr>
          <p:nvPr>
            <p:ph type="pic" sz="quarter" idx="16"/>
          </p:nvPr>
        </p:nvSpPr>
        <p:spPr bwMode="auto"/>
      </p:sp>
      <p:sp>
        <p:nvSpPr>
          <p:cNvPr id="7" name="Текст 6"/>
          <p:cNvSpPr>
            <a:spLocks noGrp="1"/>
          </p:cNvSpPr>
          <p:nvPr>
            <p:ph type="body" sz="quarter" idx="17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8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4"/>
          </p:nvPr>
        </p:nvSpPr>
        <p:spPr bwMode="auto"/>
      </p:sp>
      <p:sp>
        <p:nvSpPr>
          <p:cNvPr id="4" name="Рисунок 3"/>
          <p:cNvSpPr>
            <a:spLocks noGrp="1"/>
          </p:cNvSpPr>
          <p:nvPr>
            <p:ph type="pic" sz="quarter" idx="16"/>
          </p:nvPr>
        </p:nvSpPr>
        <p:spPr bwMode="auto"/>
      </p:sp>
      <p:sp>
        <p:nvSpPr>
          <p:cNvPr id="5" name="Текст 4"/>
          <p:cNvSpPr>
            <a:spLocks noGrp="1"/>
          </p:cNvSpPr>
          <p:nvPr>
            <p:ph type="body" sz="quarter" idx="18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Заголовок презентации вариант 2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Заголовок презентации вариант 3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Разделяющий слайд вариант 1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40</a:t>
            </a: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DDA6579-4B58-4374-94CF-CFC716157062}" type="slidenum">
              <a:rPr lang="ru-RU"/>
              <a:t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817333" y="4227668"/>
            <a:ext cx="7012217" cy="1095545"/>
          </a:xfrm>
        </p:spPr>
        <p:txBody>
          <a:bodyPr/>
          <a:lstStyle/>
          <a:p>
            <a:pPr>
              <a:defRPr/>
            </a:pPr>
            <a:r>
              <a:rPr lang="ru-RU"/>
              <a:t>Разделяющий слайд вариант 2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Внутренний слайд </a:t>
            </a:r>
            <a:r>
              <a:rPr lang="ru-RU"/>
              <a:t>вариант 3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8B80C3A-AF8D-49A7-8294-52D1B8368172}" type="slidenum">
              <a:rPr lang="ru-RU"/>
              <a:t/>
            </a:fld>
            <a:endParaRPr lang="ru-RU"/>
          </a:p>
        </p:txBody>
      </p:sp>
      <p:sp>
        <p:nvSpPr>
          <p:cNvPr id="6" name="Рисунок 5"/>
          <p:cNvSpPr>
            <a:spLocks noGrp="1"/>
          </p:cNvSpPr>
          <p:nvPr>
            <p:ph type="pic" sz="quarter" idx="15"/>
          </p:nvPr>
        </p:nvSpPr>
        <p:spPr bwMode="auto"/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Внутренний слайд </a:t>
            </a:r>
            <a:r>
              <a:rPr lang="ru-RU"/>
              <a:t>вариант 4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8B80C3A-AF8D-49A7-8294-52D1B8368172}" type="slidenum">
              <a:rPr lang="ru-RU"/>
              <a:t/>
            </a:fld>
            <a:endParaRPr lang="ru-RU"/>
          </a:p>
        </p:txBody>
      </p:sp>
      <p:sp>
        <p:nvSpPr>
          <p:cNvPr id="6" name="Рисунок 5"/>
          <p:cNvSpPr>
            <a:spLocks noGrp="1"/>
          </p:cNvSpPr>
          <p:nvPr>
            <p:ph type="pic" sz="quarter" idx="16"/>
          </p:nvPr>
        </p:nvSpPr>
        <p:spPr bwMode="auto"/>
      </p:sp>
      <p:sp>
        <p:nvSpPr>
          <p:cNvPr id="7" name="Рисунок 6"/>
          <p:cNvSpPr>
            <a:spLocks noGrp="1"/>
          </p:cNvSpPr>
          <p:nvPr>
            <p:ph type="pic" sz="quarter" idx="17"/>
          </p:nvPr>
        </p:nvSpPr>
        <p:spPr bwMode="auto"/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Внутренний слайд </a:t>
            </a:r>
            <a:r>
              <a:rPr lang="ru-RU"/>
              <a:t>вариант 5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8B80C3A-AF8D-49A7-8294-52D1B8368172}" type="slidenum">
              <a:rPr lang="ru-RU"/>
              <a:t/>
            </a:fld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4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5"/>
          </p:nvPr>
        </p:nvSpPr>
        <p:spPr bwMode="auto"/>
      </p:sp>
      <p:sp>
        <p:nvSpPr>
          <p:cNvPr id="8" name="Текст 7"/>
          <p:cNvSpPr>
            <a:spLocks noGrp="1"/>
          </p:cNvSpPr>
          <p:nvPr>
            <p:ph type="body" sz="quarter" idx="16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Внутренний слайд </a:t>
            </a:r>
            <a:r>
              <a:rPr lang="ru-RU"/>
              <a:t>вариант 6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8B80C3A-AF8D-49A7-8294-52D1B8368172}" type="slidenum">
              <a:rPr lang="ru-RU"/>
              <a:t/>
            </a:fld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4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5"/>
          </p:nvPr>
        </p:nvSpPr>
        <p:spPr bwMode="auto"/>
      </p:sp>
      <p:sp>
        <p:nvSpPr>
          <p:cNvPr id="8" name="Рисунок 7"/>
          <p:cNvSpPr>
            <a:spLocks noGrp="1"/>
          </p:cNvSpPr>
          <p:nvPr>
            <p:ph type="pic" sz="quarter" idx="16"/>
          </p:nvPr>
        </p:nvSpPr>
        <p:spPr bwMode="auto"/>
      </p:sp>
      <p:sp>
        <p:nvSpPr>
          <p:cNvPr id="9" name="Текст 8"/>
          <p:cNvSpPr>
            <a:spLocks noGrp="1"/>
          </p:cNvSpPr>
          <p:nvPr>
            <p:ph type="body" sz="quarter" idx="17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Цель работы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8B80C3A-AF8D-49A7-8294-52D1B8368172}" type="slidenum">
              <a:rPr lang="ru-RU"/>
              <a:t/>
            </a:fld>
            <a:endParaRPr lang="ru-RU"/>
          </a:p>
        </p:txBody>
      </p:sp>
      <p:sp>
        <p:nvSpPr>
          <p:cNvPr id="6" name="Подзаголовок 5"/>
          <p:cNvSpPr txBox="1"/>
          <p:nvPr/>
        </p:nvSpPr>
        <p:spPr bwMode="auto">
          <a:xfrm>
            <a:off x="481326" y="1889760"/>
            <a:ext cx="10524808" cy="4018122"/>
          </a:xfrm>
          <a:prstGeom prst="rect">
            <a:avLst/>
          </a:prstGeom>
        </p:spPr>
        <p:txBody>
          <a:bodyPr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ru-RU"/>
              <a:t>Обучить глубокую модель раскрашивающую черно-белые изображения</a:t>
            </a:r>
            <a:endParaRPr/>
          </a:p>
          <a:p>
            <a:pPr>
              <a:defRPr/>
            </a:pPr>
            <a:r>
              <a:rPr lang="ru-RU"/>
              <a:t>Создать </a:t>
            </a:r>
            <a:r>
              <a:rPr lang="en-US"/>
              <a:t>UI-</a:t>
            </a:r>
            <a:r>
              <a:rPr lang="ru-RU"/>
              <a:t>приложение, позволяющее раскрашивать черно-белые изображения</a:t>
            </a:r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Внутренний слайд </a:t>
            </a:r>
            <a:r>
              <a:rPr lang="ru-RU"/>
              <a:t>вариант 7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8B80C3A-AF8D-49A7-8294-52D1B8368172}" type="slidenum">
              <a:rPr lang="ru-RU"/>
              <a:t/>
            </a:fld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4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5"/>
          </p:nvPr>
        </p:nvSpPr>
        <p:spPr bwMode="auto"/>
      </p:sp>
      <p:sp>
        <p:nvSpPr>
          <p:cNvPr id="8" name="Рисунок 7"/>
          <p:cNvSpPr>
            <a:spLocks noGrp="1"/>
          </p:cNvSpPr>
          <p:nvPr>
            <p:ph type="pic" sz="quarter" idx="16"/>
          </p:nvPr>
        </p:nvSpPr>
        <p:spPr bwMode="auto"/>
      </p:sp>
      <p:sp>
        <p:nvSpPr>
          <p:cNvPr id="9" name="Текст 8"/>
          <p:cNvSpPr>
            <a:spLocks noGrp="1"/>
          </p:cNvSpPr>
          <p:nvPr>
            <p:ph type="body" sz="quarter" idx="17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Внутренний слайд </a:t>
            </a:r>
            <a:r>
              <a:rPr lang="ru-RU"/>
              <a:t>вариант 8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8B80C3A-AF8D-49A7-8294-52D1B8368172}" type="slidenum">
              <a:rPr lang="ru-RU"/>
              <a:t/>
            </a:fld>
            <a:endParaRPr lang="ru-RU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4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5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6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Внутренний слайд </a:t>
            </a:r>
            <a:r>
              <a:rPr lang="ru-RU"/>
              <a:t>вариант 9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8B80C3A-AF8D-49A7-8294-52D1B8368172}" type="slidenum">
              <a:rPr lang="ru-RU"/>
              <a:t/>
            </a:fld>
            <a:endParaRPr lang="ru-RU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4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5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6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7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8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Внутренний слайд </a:t>
            </a:r>
            <a:r>
              <a:rPr lang="ru-RU"/>
              <a:t>вариант 10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8B80C3A-AF8D-49A7-8294-52D1B8368172}" type="slidenum">
              <a:rPr lang="ru-RU"/>
              <a:t/>
            </a:fld>
            <a:endParaRPr lang="ru-RU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4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5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6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7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8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9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2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Внутренний слайд </a:t>
            </a:r>
            <a:r>
              <a:rPr lang="ru-RU"/>
              <a:t>вариант 11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8B80C3A-AF8D-49A7-8294-52D1B8368172}" type="slidenum">
              <a:rPr lang="ru-RU"/>
              <a:t/>
            </a:fld>
            <a:endParaRPr lang="ru-RU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4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5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6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7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8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9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2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Внутренний слайд </a:t>
            </a:r>
            <a:r>
              <a:rPr lang="ru-RU"/>
              <a:t>вариант 12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8B80C3A-AF8D-49A7-8294-52D1B8368172}" type="slidenum">
              <a:rPr lang="ru-RU"/>
              <a:t/>
            </a:fld>
            <a:endParaRPr lang="ru-RU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4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5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6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7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8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9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2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2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22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23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24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Внутренний слайд </a:t>
            </a:r>
            <a:r>
              <a:rPr lang="ru-RU"/>
              <a:t>вариант 13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8B80C3A-AF8D-49A7-8294-52D1B8368172}" type="slidenum">
              <a:rPr lang="ru-RU"/>
              <a:t/>
            </a:fld>
            <a:endParaRPr lang="ru-RU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4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5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6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7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8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9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2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2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22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23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24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8" name="Текст 17"/>
          <p:cNvSpPr>
            <a:spLocks noGrp="1"/>
          </p:cNvSpPr>
          <p:nvPr>
            <p:ph type="body" sz="quarter" idx="25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26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0" name="Текст 19"/>
          <p:cNvSpPr>
            <a:spLocks noGrp="1"/>
          </p:cNvSpPr>
          <p:nvPr>
            <p:ph type="body" sz="quarter" idx="27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1" name="Текст 20"/>
          <p:cNvSpPr>
            <a:spLocks noGrp="1"/>
          </p:cNvSpPr>
          <p:nvPr>
            <p:ph type="body" sz="quarter" idx="28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2" name="Текст 21"/>
          <p:cNvSpPr>
            <a:spLocks noGrp="1"/>
          </p:cNvSpPr>
          <p:nvPr>
            <p:ph type="body" sz="quarter" idx="29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3" name="Текст 22"/>
          <p:cNvSpPr>
            <a:spLocks noGrp="1"/>
          </p:cNvSpPr>
          <p:nvPr>
            <p:ph type="body" sz="quarter" idx="3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4" name="Текст 23"/>
          <p:cNvSpPr>
            <a:spLocks noGrp="1"/>
          </p:cNvSpPr>
          <p:nvPr>
            <p:ph type="body" sz="quarter" idx="3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5" name="Текст 24"/>
          <p:cNvSpPr>
            <a:spLocks noGrp="1"/>
          </p:cNvSpPr>
          <p:nvPr>
            <p:ph type="body" sz="quarter" idx="32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6" name="Текст 25"/>
          <p:cNvSpPr>
            <a:spLocks noGrp="1"/>
          </p:cNvSpPr>
          <p:nvPr>
            <p:ph type="body" sz="quarter" idx="33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7" name="Текст 26"/>
          <p:cNvSpPr>
            <a:spLocks noGrp="1"/>
          </p:cNvSpPr>
          <p:nvPr>
            <p:ph type="body" sz="quarter" idx="34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8" name="Текст 27"/>
          <p:cNvSpPr>
            <a:spLocks noGrp="1"/>
          </p:cNvSpPr>
          <p:nvPr>
            <p:ph type="body" sz="quarter" idx="35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9" name="Текст 28"/>
          <p:cNvSpPr>
            <a:spLocks noGrp="1"/>
          </p:cNvSpPr>
          <p:nvPr>
            <p:ph type="body" sz="quarter" idx="36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Внутренний слайд </a:t>
            </a:r>
            <a:r>
              <a:rPr lang="ru-RU"/>
              <a:t>вариант 14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8B80C3A-AF8D-49A7-8294-52D1B8368172}" type="slidenum">
              <a:rPr lang="ru-RU"/>
              <a:t/>
            </a:fld>
            <a:endParaRPr lang="ru-RU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4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5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6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7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8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9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2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2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22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23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24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Рисунок 1"/>
          <p:cNvSpPr>
            <a:spLocks noGrp="1"/>
          </p:cNvSpPr>
          <p:nvPr>
            <p:ph type="pic" sz="quarter" idx="12"/>
          </p:nvPr>
        </p:nvSpPr>
        <p:spPr bwMode="auto"/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4"/>
          </p:nvPr>
        </p:nvSpPr>
        <p:spPr bwMode="auto"/>
      </p:sp>
      <p:sp>
        <p:nvSpPr>
          <p:cNvPr id="5" name="Рисунок 4"/>
          <p:cNvSpPr>
            <a:spLocks noGrp="1"/>
          </p:cNvSpPr>
          <p:nvPr>
            <p:ph type="pic" sz="quarter" idx="15"/>
          </p:nvPr>
        </p:nvSpPr>
        <p:spPr bwMode="auto"/>
      </p:sp>
      <p:sp>
        <p:nvSpPr>
          <p:cNvPr id="6" name="Рисунок 5"/>
          <p:cNvSpPr>
            <a:spLocks noGrp="1"/>
          </p:cNvSpPr>
          <p:nvPr>
            <p:ph type="pic" sz="quarter" idx="16"/>
          </p:nvPr>
        </p:nvSpPr>
        <p:spPr bwMode="auto"/>
      </p:sp>
      <p:sp>
        <p:nvSpPr>
          <p:cNvPr id="7" name="Текст 6"/>
          <p:cNvSpPr>
            <a:spLocks noGrp="1"/>
          </p:cNvSpPr>
          <p:nvPr>
            <p:ph type="body" sz="quarter" idx="17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8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ru-RU" sz="2800"/>
              <a:t>План работы</a:t>
            </a:r>
            <a:endParaRPr lang="ru-RU" sz="280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8B80C3A-AF8D-49A7-8294-52D1B8368172}" type="slidenum">
              <a:rPr lang="ru-RU"/>
              <a:t/>
            </a:fld>
            <a:endParaRPr lang="ru-RU"/>
          </a:p>
        </p:txBody>
      </p:sp>
      <p:sp>
        <p:nvSpPr>
          <p:cNvPr id="6" name="Подзаголовок 5"/>
          <p:cNvSpPr txBox="1"/>
          <p:nvPr/>
        </p:nvSpPr>
        <p:spPr bwMode="auto">
          <a:xfrm>
            <a:off x="481326" y="1889760"/>
            <a:ext cx="10524808" cy="4018122"/>
          </a:xfrm>
          <a:prstGeom prst="rect">
            <a:avLst/>
          </a:prstGeom>
        </p:spPr>
        <p:txBody>
          <a:bodyPr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ru-RU"/>
              <a:t>Побор подходящего </a:t>
            </a:r>
            <a:r>
              <a:rPr lang="ru-RU"/>
              <a:t>датасета</a:t>
            </a:r>
            <a:endParaRPr lang="ru-RU"/>
          </a:p>
          <a:p>
            <a:pPr>
              <a:defRPr/>
            </a:pPr>
            <a:r>
              <a:rPr lang="ru-RU"/>
              <a:t>Выбор метода раскрашивания</a:t>
            </a:r>
            <a:endParaRPr lang="ru-RU"/>
          </a:p>
          <a:p>
            <a:pPr>
              <a:defRPr/>
            </a:pPr>
            <a:r>
              <a:rPr lang="ru-RU"/>
              <a:t>Разработка и обучение модели, раскрашивающей черно-белые изображения</a:t>
            </a:r>
            <a:endParaRPr/>
          </a:p>
          <a:p>
            <a:pPr>
              <a:defRPr/>
            </a:pPr>
            <a:r>
              <a:rPr lang="ru-RU"/>
              <a:t>Создание </a:t>
            </a:r>
            <a:r>
              <a:rPr lang="en-US"/>
              <a:t>UI-</a:t>
            </a:r>
            <a:r>
              <a:rPr lang="ru-RU"/>
              <a:t>приложение, позволяющее раскрашивать черно-белые изображения</a:t>
            </a:r>
            <a:endParaRPr/>
          </a:p>
          <a:p>
            <a:pPr>
              <a:defRPr/>
            </a:pPr>
            <a:r>
              <a:rPr lang="en-US"/>
              <a:t>Deploy </a:t>
            </a:r>
            <a:r>
              <a:rPr lang="ru-RU"/>
              <a:t>приложение в виде </a:t>
            </a:r>
            <a:r>
              <a:rPr lang="en-US"/>
              <a:t>docker</a:t>
            </a:r>
            <a:r>
              <a:rPr lang="en-US"/>
              <a:t>-</a:t>
            </a:r>
            <a:r>
              <a:rPr lang="ru-RU"/>
              <a:t>контейнера</a:t>
            </a:r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ru-RU" sz="2800"/>
              <a:t>Подбор </a:t>
            </a:r>
            <a:r>
              <a:rPr lang="ru-RU" sz="2800"/>
              <a:t>датасета</a:t>
            </a:r>
            <a:endParaRPr lang="ru-RU" sz="280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8B80C3A-AF8D-49A7-8294-52D1B8368172}" type="slidenum">
              <a:rPr lang="ru-RU"/>
              <a:t/>
            </a:fld>
            <a:endParaRPr lang="ru-RU"/>
          </a:p>
        </p:txBody>
      </p:sp>
      <p:sp>
        <p:nvSpPr>
          <p:cNvPr id="6" name="Подзаголовок 5"/>
          <p:cNvSpPr txBox="1"/>
          <p:nvPr/>
        </p:nvSpPr>
        <p:spPr bwMode="auto">
          <a:xfrm>
            <a:off x="556141" y="1291241"/>
            <a:ext cx="8147284" cy="4718859"/>
          </a:xfrm>
          <a:prstGeom prst="rect">
            <a:avLst/>
          </a:prstGeom>
        </p:spPr>
        <p:txBody>
          <a:bodyPr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ru-RU"/>
              <a:t>С платформы </a:t>
            </a:r>
            <a:r>
              <a:rPr lang="en-US"/>
              <a:t>kaggle</a:t>
            </a:r>
            <a:r>
              <a:rPr lang="en-US"/>
              <a:t> </a:t>
            </a:r>
            <a:r>
              <a:rPr lang="ru-RU"/>
              <a:t> было загружено два </a:t>
            </a:r>
            <a:r>
              <a:rPr lang="ru-RU"/>
              <a:t>датасета</a:t>
            </a:r>
            <a:r>
              <a:rPr lang="ru-RU"/>
              <a:t>:</a:t>
            </a:r>
            <a:endParaRPr/>
          </a:p>
          <a:p>
            <a:pPr>
              <a:defRPr/>
            </a:pPr>
            <a:r>
              <a:rPr lang="en-US" u="sng">
                <a:hlinkClick r:id="rId2" tooltip="https://www.kaggle.com/datasets/theblackmamba31/landscape-image-colorization"/>
              </a:rPr>
              <a:t>Landscape color and grayscale </a:t>
            </a:r>
            <a:r>
              <a:rPr lang="en-US" u="sng">
                <a:hlinkClick r:id="rId2" tooltip="https://www.kaggle.com/datasets/theblackmamba31/landscape-image-colorization"/>
              </a:rPr>
              <a:t>images</a:t>
            </a:r>
            <a:r>
              <a:rPr lang="ru-RU"/>
              <a:t> – содержащий </a:t>
            </a:r>
            <a:r>
              <a:rPr lang="ru-RU"/>
              <a:t>изображений </a:t>
            </a:r>
            <a:r>
              <a:rPr lang="ru-RU"/>
              <a:t>улиц, зданий, гор, ледников, деревьев и т. д. </a:t>
            </a:r>
            <a:endParaRPr lang="en-US"/>
          </a:p>
          <a:p>
            <a:pPr>
              <a:defRPr/>
            </a:pPr>
            <a:r>
              <a:rPr lang="en-US" u="sng">
                <a:hlinkClick r:id="rId3" tooltip="https://www.kaggle.com/datasets/aayush9753/image-colorization-dataset"/>
              </a:rPr>
              <a:t>Image Colorization </a:t>
            </a:r>
            <a:r>
              <a:rPr lang="en-US" u="sng">
                <a:hlinkClick r:id="rId3" tooltip="https://www.kaggle.com/datasets/aayush9753/image-colorization-dataset"/>
              </a:rPr>
              <a:t>Dataset</a:t>
            </a:r>
            <a:r>
              <a:rPr lang="ru-RU"/>
              <a:t> – содержащий достаточно много изображений людей, животных и предметов</a:t>
            </a:r>
            <a:endParaRPr lang="ru-RU"/>
          </a:p>
          <a:p>
            <a:pPr marL="0" indent="0">
              <a:buNone/>
              <a:defRPr/>
            </a:pPr>
            <a:endParaRPr lang="ru-RU"/>
          </a:p>
          <a:p>
            <a:pPr marL="0" indent="0">
              <a:buNone/>
              <a:defRPr/>
            </a:pPr>
            <a:r>
              <a:rPr lang="ru-RU"/>
              <a:t>Эксперименты показали, что лучших результатов удалось добиться при сочетании обоих </a:t>
            </a:r>
            <a:r>
              <a:rPr lang="ru-RU"/>
              <a:t>датасетов</a:t>
            </a:r>
            <a:r>
              <a:rPr lang="ru-RU"/>
              <a:t> </a:t>
            </a:r>
            <a:r>
              <a:rPr lang="ru-RU"/>
              <a:t>- весь объем </a:t>
            </a:r>
            <a:r>
              <a:rPr lang="ru-RU"/>
              <a:t>датасета</a:t>
            </a:r>
            <a:r>
              <a:rPr lang="ru-RU"/>
              <a:t> </a:t>
            </a:r>
            <a:r>
              <a:rPr lang="en-US"/>
              <a:t>landscape-image-colorization</a:t>
            </a:r>
            <a:r>
              <a:rPr lang="ru-RU"/>
              <a:t> и подмножество  </a:t>
            </a:r>
            <a:r>
              <a:rPr lang="en-US"/>
              <a:t>train </a:t>
            </a:r>
            <a:r>
              <a:rPr lang="ru-RU"/>
              <a:t>датасета</a:t>
            </a:r>
            <a:r>
              <a:rPr lang="ru-RU"/>
              <a:t> были объединены в общий </a:t>
            </a:r>
            <a:r>
              <a:rPr lang="ru-RU"/>
              <a:t>датасет</a:t>
            </a:r>
            <a:r>
              <a:rPr lang="ru-RU"/>
              <a:t>, который в соотношении</a:t>
            </a:r>
            <a:r>
              <a:rPr lang="en-US"/>
              <a:t> 80/20 </a:t>
            </a:r>
            <a:r>
              <a:rPr lang="ru-RU"/>
              <a:t>был разделен на тренировочную (9703 изображения) и </a:t>
            </a:r>
            <a:r>
              <a:rPr lang="ru-RU"/>
              <a:t>валидационную</a:t>
            </a:r>
            <a:r>
              <a:rPr lang="ru-RU"/>
              <a:t> (2426 изображения)</a:t>
            </a:r>
            <a:r>
              <a:rPr lang="en-US"/>
              <a:t> </a:t>
            </a:r>
            <a:r>
              <a:rPr lang="ru-RU"/>
              <a:t>выборки.</a:t>
            </a:r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8703425" y="1291241"/>
            <a:ext cx="3033184" cy="190895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8695606" y="3980514"/>
            <a:ext cx="3041003" cy="19484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ru-RU" sz="2800"/>
              <a:t>Выбор метода </a:t>
            </a:r>
            <a:endParaRPr lang="ru-RU" sz="280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8B80C3A-AF8D-49A7-8294-52D1B8368172}" type="slidenum">
              <a:rPr lang="ru-RU"/>
              <a:t/>
            </a:fld>
            <a:endParaRPr lang="ru-RU"/>
          </a:p>
        </p:txBody>
      </p:sp>
      <p:sp>
        <p:nvSpPr>
          <p:cNvPr id="6" name="Подзаголовок 5"/>
          <p:cNvSpPr txBox="1"/>
          <p:nvPr/>
        </p:nvSpPr>
        <p:spPr bwMode="auto">
          <a:xfrm>
            <a:off x="481326" y="1889760"/>
            <a:ext cx="10524808" cy="4018122"/>
          </a:xfrm>
          <a:prstGeom prst="rect">
            <a:avLst/>
          </a:prstGeom>
        </p:spPr>
        <p:txBody>
          <a:bodyPr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  <a:p>
            <a:pPr marL="0" indent="0">
              <a:buNone/>
              <a:defRPr/>
            </a:pPr>
            <a:endParaRPr lang="ru-RU"/>
          </a:p>
        </p:txBody>
      </p:sp>
      <p:sp>
        <p:nvSpPr>
          <p:cNvPr id="8" name="Прямоугольник 7"/>
          <p:cNvSpPr/>
          <p:nvPr/>
        </p:nvSpPr>
        <p:spPr bwMode="auto">
          <a:xfrm>
            <a:off x="598516" y="1388224"/>
            <a:ext cx="110143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/>
              <a:t>Первоначальная идея была использовать черно-белые изображения из </a:t>
            </a:r>
            <a:r>
              <a:rPr lang="ru-RU"/>
              <a:t>датасета</a:t>
            </a:r>
            <a:r>
              <a:rPr lang="ru-RU"/>
              <a:t> в качестве источника, а цветные – в качестве цели.</a:t>
            </a:r>
            <a:endParaRPr/>
          </a:p>
          <a:p>
            <a:pPr>
              <a:defRPr/>
            </a:pPr>
            <a:endParaRPr lang="ru-RU"/>
          </a:p>
          <a:p>
            <a:pPr>
              <a:defRPr/>
            </a:pPr>
            <a:r>
              <a:rPr lang="ru-RU"/>
              <a:t>Но после изучения рекомендуемых подходов был выбран следующий метод: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переводим цветное изображение </a:t>
            </a:r>
            <a:r>
              <a:rPr lang="ru-RU"/>
              <a:t>в </a:t>
            </a:r>
            <a:r>
              <a:rPr lang="ru-RU"/>
              <a:t>цветовое пространство </a:t>
            </a:r>
            <a:r>
              <a:rPr lang="en-US" u="sng">
                <a:hlinkClick r:id="rId2" tooltip="https://ru.wikipedia.org/wiki/LAB"/>
              </a:rPr>
              <a:t>LAB</a:t>
            </a:r>
            <a:endParaRPr lang="ru-RU"/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канал </a:t>
            </a:r>
            <a:r>
              <a:rPr lang="en-US"/>
              <a:t>L (</a:t>
            </a:r>
            <a:r>
              <a:rPr lang="ru-RU"/>
              <a:t>яркость) используем как черно-белое изображение в качестве источника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цветовые каналы</a:t>
            </a:r>
            <a:r>
              <a:rPr lang="en-US"/>
              <a:t> ab </a:t>
            </a:r>
            <a:r>
              <a:rPr lang="ru-RU"/>
              <a:t>используем как цель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после предсказания снова переводим в </a:t>
            </a:r>
            <a:r>
              <a:rPr lang="en-US"/>
              <a:t>RGB</a:t>
            </a:r>
            <a:endParaRPr lang="ru-RU"/>
          </a:p>
        </p:txBody>
      </p:sp>
      <p:pic>
        <p:nvPicPr>
          <p:cNvPr id="1026" name="Picture 2" descr="https://upload.wikimedia.org/wikipedia/commons/thumb/0/04/Lab_color_at_luminance_75%25.png/250px-Lab_color_at_luminance_75%25.png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8572664" y="3766275"/>
            <a:ext cx="2261876" cy="2071879"/>
          </a:xfrm>
          <a:prstGeom prst="rect">
            <a:avLst/>
          </a:prstGeom>
          <a:noFill/>
        </p:spPr>
      </p:pic>
      <p:pic>
        <p:nvPicPr>
          <p:cNvPr id="1028" name="Picture 4" descr="https://habrastorage.org/r/w1560/storage2/fd3/947/5d6/fd39475d6212c83dadbc93dfa798e35d.png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1319357" y="4080431"/>
            <a:ext cx="1905982" cy="168799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ru-RU" sz="2800"/>
              <a:t>Выбор </a:t>
            </a:r>
            <a:r>
              <a:rPr lang="ru-RU" sz="2800"/>
              <a:t>модели</a:t>
            </a:r>
            <a:endParaRPr lang="ru-RU" sz="280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8B80C3A-AF8D-49A7-8294-52D1B8368172}" type="slidenum">
              <a:rPr lang="ru-RU"/>
              <a:t/>
            </a:fld>
            <a:endParaRPr lang="ru-RU"/>
          </a:p>
        </p:txBody>
      </p:sp>
      <p:sp>
        <p:nvSpPr>
          <p:cNvPr id="6" name="Подзаголовок 5"/>
          <p:cNvSpPr txBox="1"/>
          <p:nvPr/>
        </p:nvSpPr>
        <p:spPr bwMode="auto">
          <a:xfrm>
            <a:off x="481326" y="1371600"/>
            <a:ext cx="10524808" cy="4536282"/>
          </a:xfrm>
          <a:prstGeom prst="rect">
            <a:avLst/>
          </a:prstGeom>
        </p:spPr>
        <p:txBody>
          <a:bodyPr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ru-RU"/>
              <a:t>В ходе экспериментов проверялось несколько вариантов </a:t>
            </a:r>
            <a:r>
              <a:rPr lang="en-US"/>
              <a:t>Unet</a:t>
            </a:r>
            <a:r>
              <a:rPr lang="en-US"/>
              <a:t> </a:t>
            </a:r>
            <a:r>
              <a:rPr lang="ru-RU"/>
              <a:t>моделей, а также вариант </a:t>
            </a:r>
            <a:r>
              <a:rPr lang="ru-RU"/>
              <a:t>генеративно</a:t>
            </a:r>
            <a:r>
              <a:rPr lang="ru-RU"/>
              <a:t>-состязательной сети (</a:t>
            </a:r>
            <a:r>
              <a:rPr lang="en-US"/>
              <a:t>GAN, </a:t>
            </a:r>
            <a:r>
              <a:rPr lang="en-US"/>
              <a:t>Generative Adversarial </a:t>
            </a:r>
            <a:r>
              <a:rPr lang="en-US"/>
              <a:t>Network).</a:t>
            </a:r>
            <a:br>
              <a:rPr lang="en-US"/>
            </a:br>
            <a:br>
              <a:rPr lang="en-US"/>
            </a:br>
            <a:r>
              <a:rPr lang="ru-RU"/>
              <a:t>В результате за основу была взята идея из статьи </a:t>
            </a:r>
            <a:r>
              <a:rPr lang="ru-RU" u="sng">
                <a:hlinkClick r:id="rId2" tooltip="https://habr.com/ru/companies/nix/articles/342388/"/>
              </a:rPr>
              <a:t>Раскрашиваем чёрно-белую фотографию с помощью </a:t>
            </a:r>
            <a:r>
              <a:rPr lang="ru-RU" u="sng">
                <a:hlinkClick r:id="rId2" tooltip="https://habr.com/ru/companies/nix/articles/342388/"/>
              </a:rPr>
              <a:t>нейросети</a:t>
            </a:r>
            <a:r>
              <a:rPr lang="ru-RU" u="sng">
                <a:hlinkClick r:id="rId2" tooltip="https://habr.com/ru/companies/nix/articles/342388/"/>
              </a:rPr>
              <a:t> из 100 строк </a:t>
            </a:r>
            <a:r>
              <a:rPr lang="ru-RU" u="sng">
                <a:hlinkClick r:id="rId2" tooltip="https://habr.com/ru/companies/nix/articles/342388/"/>
              </a:rPr>
              <a:t>кода</a:t>
            </a:r>
            <a:r>
              <a:rPr lang="ru-RU"/>
              <a:t> – </a:t>
            </a:r>
            <a:r>
              <a:rPr lang="en-US"/>
              <a:t>Unet</a:t>
            </a:r>
            <a:r>
              <a:rPr lang="ru-RU"/>
              <a:t>-модель, у которой</a:t>
            </a:r>
            <a:r>
              <a:rPr lang="en-US"/>
              <a:t>:</a:t>
            </a:r>
            <a:endParaRPr/>
          </a:p>
          <a:p>
            <a:pPr>
              <a:defRPr/>
            </a:pPr>
            <a:r>
              <a:rPr lang="ru-RU"/>
              <a:t>в </a:t>
            </a:r>
            <a:r>
              <a:rPr lang="ru-RU"/>
              <a:t>качетсве</a:t>
            </a:r>
            <a:r>
              <a:rPr lang="ru-RU"/>
              <a:t> </a:t>
            </a:r>
            <a:r>
              <a:rPr lang="en-US"/>
              <a:t>encoder </a:t>
            </a:r>
            <a:r>
              <a:rPr lang="ru-RU"/>
              <a:t>используется </a:t>
            </a:r>
            <a:r>
              <a:rPr lang="ru-RU"/>
              <a:t>предобученная</a:t>
            </a:r>
            <a:r>
              <a:rPr lang="ru-RU"/>
              <a:t> </a:t>
            </a:r>
            <a:r>
              <a:rPr lang="en-US" u="sng">
                <a:hlinkClick r:id="rId3" tooltip="https://research.google/blog/improving-inception-and-image-classification-in-tensorflow/"/>
              </a:rPr>
              <a:t>Inception-ResNet_v2</a:t>
            </a:r>
            <a:r>
              <a:rPr lang="ru-RU"/>
              <a:t> в реализации из библиотеки </a:t>
            </a:r>
            <a:r>
              <a:rPr lang="en-US" u="sng">
                <a:hlinkClick r:id="rId4" tooltip="https://pypi.org/project/timm/#models"/>
              </a:rPr>
              <a:t>timm</a:t>
            </a:r>
            <a:r>
              <a:rPr lang="en-US"/>
              <a:t>.</a:t>
            </a:r>
            <a:endParaRPr/>
          </a:p>
          <a:p>
            <a:pPr>
              <a:defRPr/>
            </a:pPr>
            <a:r>
              <a:rPr lang="ru-RU"/>
              <a:t>В качестве </a:t>
            </a:r>
            <a:r>
              <a:rPr lang="en-US"/>
              <a:t>decoder - </a:t>
            </a:r>
            <a:r>
              <a:rPr lang="ru-RU"/>
              <a:t>сверточной</a:t>
            </a:r>
            <a:r>
              <a:rPr lang="ru-RU"/>
              <a:t> сети из серии блоков Conv2d+ReLU+Upsample</a:t>
            </a:r>
            <a:endParaRPr/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ru-RU" sz="2800"/>
              <a:t>Обучение модели</a:t>
            </a:r>
            <a:r>
              <a:rPr lang="ru-RU" sz="2800"/>
              <a:t>.</a:t>
            </a:r>
            <a:r>
              <a:rPr lang="ru-RU" sz="2800"/>
              <a:t> График функции потерь</a:t>
            </a:r>
            <a:endParaRPr lang="ru-RU" sz="280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8B80C3A-AF8D-49A7-8294-52D1B8368172}" type="slidenum">
              <a:rPr lang="ru-RU"/>
              <a:t/>
            </a:fld>
            <a:endParaRPr lang="ru-RU"/>
          </a:p>
        </p:txBody>
      </p:sp>
      <p:sp>
        <p:nvSpPr>
          <p:cNvPr id="6" name="Подзаголовок 5"/>
          <p:cNvSpPr txBox="1"/>
          <p:nvPr/>
        </p:nvSpPr>
        <p:spPr bwMode="auto">
          <a:xfrm>
            <a:off x="481326" y="1889760"/>
            <a:ext cx="10524808" cy="4018122"/>
          </a:xfrm>
          <a:prstGeom prst="rect">
            <a:avLst/>
          </a:prstGeom>
        </p:spPr>
        <p:txBody>
          <a:bodyPr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  <a:p>
            <a:pPr marL="0" indent="0">
              <a:buNone/>
              <a:defRPr/>
            </a:pPr>
            <a:endParaRPr lang="ru-RU"/>
          </a:p>
        </p:txBody>
      </p:sp>
      <p:pic>
        <p:nvPicPr>
          <p:cNvPr id="2116500974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730248" y="1202184"/>
            <a:ext cx="10025624" cy="4258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ru-RU" sz="2800"/>
              <a:t>Демонстрация работы приложения</a:t>
            </a:r>
            <a:endParaRPr lang="ru-RU" sz="280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8B80C3A-AF8D-49A7-8294-52D1B8368172}" type="slidenum">
              <a:rPr lang="ru-RU"/>
              <a:t/>
            </a:fld>
            <a:endParaRPr lang="ru-RU"/>
          </a:p>
        </p:txBody>
      </p:sp>
      <p:sp>
        <p:nvSpPr>
          <p:cNvPr id="6" name="Подзаголовок 5"/>
          <p:cNvSpPr txBox="1"/>
          <p:nvPr/>
        </p:nvSpPr>
        <p:spPr bwMode="auto">
          <a:xfrm>
            <a:off x="481326" y="1889760"/>
            <a:ext cx="10524808" cy="4018122"/>
          </a:xfrm>
          <a:prstGeom prst="rect">
            <a:avLst/>
          </a:prstGeom>
        </p:spPr>
        <p:txBody>
          <a:bodyPr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  <a:p>
            <a:pPr marL="0" indent="0">
              <a:buNone/>
              <a:defRPr/>
            </a:pPr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491740" y="1002932"/>
            <a:ext cx="7007114" cy="5077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ru-RU" sz="2800"/>
              <a:t>Возможное развитие</a:t>
            </a:r>
            <a:endParaRPr lang="ru-RU" sz="280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8B80C3A-AF8D-49A7-8294-52D1B8368172}" type="slidenum">
              <a:rPr lang="ru-RU"/>
              <a:t/>
            </a:fld>
            <a:endParaRPr lang="ru-RU"/>
          </a:p>
        </p:txBody>
      </p:sp>
      <p:sp>
        <p:nvSpPr>
          <p:cNvPr id="9" name="Подзаголовок 5"/>
          <p:cNvSpPr txBox="1"/>
          <p:nvPr/>
        </p:nvSpPr>
        <p:spPr bwMode="auto">
          <a:xfrm>
            <a:off x="474976" y="1440180"/>
            <a:ext cx="10524808" cy="4018122"/>
          </a:xfrm>
          <a:prstGeom prst="rect">
            <a:avLst/>
          </a:prstGeom>
        </p:spPr>
        <p:txBody>
          <a:bodyPr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ru-RU"/>
              <a:t>Доработать модель и приложение так, чтобы могли раскрашивать изображения произвольного размера</a:t>
            </a:r>
            <a:endParaRPr/>
          </a:p>
          <a:p>
            <a:pPr>
              <a:defRPr/>
            </a:pPr>
            <a:r>
              <a:rPr lang="ru-RU"/>
              <a:t>Добавить </a:t>
            </a:r>
            <a:r>
              <a:rPr lang="ru-RU"/>
              <a:t>Perceptual</a:t>
            </a:r>
            <a:r>
              <a:rPr lang="ru-RU"/>
              <a:t> </a:t>
            </a:r>
            <a:r>
              <a:rPr lang="ru-RU"/>
              <a:t>Loss</a:t>
            </a:r>
            <a:r>
              <a:rPr lang="ru-RU"/>
              <a:t> — </a:t>
            </a:r>
            <a:r>
              <a:rPr lang="ru-RU"/>
              <a:t>предположительно может улучшить качество </a:t>
            </a:r>
            <a:r>
              <a:rPr lang="ru-RU"/>
              <a:t>цвета и текстуры.</a:t>
            </a:r>
            <a:endParaRPr/>
          </a:p>
          <a:p>
            <a:pPr>
              <a:defRPr/>
            </a:pPr>
            <a:r>
              <a:rPr lang="ru-RU"/>
              <a:t>Реализовать GAN, в которой текущая модель будет генератором </a:t>
            </a:r>
            <a:r>
              <a:rPr lang="ru-RU"/>
              <a:t>— </a:t>
            </a:r>
            <a:r>
              <a:rPr lang="ru-RU"/>
              <a:t>предположительно </a:t>
            </a:r>
            <a:r>
              <a:rPr lang="ru-RU"/>
              <a:t>сделае</a:t>
            </a:r>
            <a:r>
              <a:rPr lang="ru-RU"/>
              <a:t> </a:t>
            </a:r>
            <a:r>
              <a:rPr lang="ru-RU"/>
              <a:t>цвета более реалистичными и улучшает восприятие</a:t>
            </a:r>
            <a:r>
              <a:rPr lang="ru-RU"/>
              <a:t>.</a:t>
            </a:r>
            <a:endParaRPr/>
          </a:p>
          <a:p>
            <a:pPr>
              <a:defRPr/>
            </a:pPr>
            <a:r>
              <a:rPr lang="ru-RU"/>
              <a:t>Добавить </a:t>
            </a:r>
            <a:r>
              <a:rPr lang="en-US"/>
              <a:t>skip connection</a:t>
            </a:r>
            <a:endParaRPr/>
          </a:p>
          <a:p>
            <a:pPr>
              <a:defRPr/>
            </a:pPr>
            <a:r>
              <a:rPr lang="ru-RU"/>
              <a:t>Добавить </a:t>
            </a:r>
            <a:r>
              <a:rPr lang="en-US"/>
              <a:t>self-attention </a:t>
            </a:r>
            <a:r>
              <a:rPr lang="ru-RU"/>
              <a:t>в декодер</a:t>
            </a:r>
            <a:endParaRPr/>
          </a:p>
          <a:p>
            <a:pPr>
              <a:defRPr/>
            </a:pPr>
            <a:r>
              <a:rPr lang="ru-RU"/>
              <a:t>разнообразить </a:t>
            </a:r>
            <a:r>
              <a:rPr lang="ru-RU"/>
              <a:t>датасет</a:t>
            </a:r>
            <a:endParaRPr lang="ru-RU"/>
          </a:p>
          <a:p>
            <a:pPr>
              <a:defRPr/>
            </a:pPr>
            <a:r>
              <a:rPr lang="ru-RU"/>
              <a:t>Добавить метрики качества (</a:t>
            </a:r>
            <a:r>
              <a:rPr lang="en-US"/>
              <a:t>PSNR</a:t>
            </a:r>
            <a:r>
              <a:rPr lang="ru-RU"/>
              <a:t>, </a:t>
            </a:r>
            <a:r>
              <a:rPr lang="en-US"/>
              <a:t>SSIM</a:t>
            </a:r>
            <a:r>
              <a:rPr lang="ru-RU"/>
              <a:t>)</a:t>
            </a:r>
            <a:endParaRPr/>
          </a:p>
          <a:p>
            <a:pPr>
              <a:defRPr/>
            </a:pPr>
            <a:r>
              <a:rPr lang="ru-RU"/>
              <a:t> и т.д.</a:t>
            </a:r>
            <a:endParaRPr/>
          </a:p>
          <a:p>
            <a:pPr>
              <a:defRPr/>
            </a:pPr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_rels/theme3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Обложка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Фирменный шрифт 1">
      <a:majorFont>
        <a:latin typeface="Montserrat"/>
        <a:ea typeface="Arial"/>
        <a:cs typeface="Arial"/>
      </a:majorFont>
      <a:minorFont>
        <a:latin typeface="Montserrat Medium"/>
        <a:ea typeface="Arial"/>
        <a:cs typeface="Arial"/>
      </a:minorFont>
    </a:fontScheme>
    <a:fmtScheme name="Тема 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Внутренние слайды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Фирменный шрифт 1">
      <a:majorFont>
        <a:latin typeface="Montserrat"/>
        <a:ea typeface="Arial"/>
        <a:cs typeface="Arial"/>
      </a:majorFont>
      <a:minorFont>
        <a:latin typeface="Montserrat Medium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3.xml><?xml version="1.0" encoding="utf-8"?>
<a:theme xmlns:a="http://schemas.openxmlformats.org/drawingml/2006/main" xmlns:r="http://schemas.openxmlformats.org/officeDocument/2006/relationships" xmlns:p="http://schemas.openxmlformats.org/presentationml/2006/main" name="Разделяющие слайды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Заключительная страница">
      <a:majorFont>
        <a:latin typeface="Montserrat Medium"/>
        <a:ea typeface="Arial"/>
        <a:cs typeface="Arial"/>
      </a:majorFont>
      <a:minorFont>
        <a:latin typeface="Montserrat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Р7-Офис/2025.2.2.831</Application>
  <DocSecurity>0</DocSecurity>
  <PresentationFormat>Широкоэкранный</PresentationFormat>
  <Paragraphs>0</Paragraphs>
  <Slides>28</Slides>
  <Notes>28</Notes>
  <HiddenSlides>0</HiddenSlides>
  <MMClips>2</MMClips>
  <ScaleCrop>0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Theme 1</vt:lpstr>
      <vt:lpstr>Theme 2</vt:lpstr>
      <vt:lpstr>Theme 3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Дмитрий Спасский</dc:creator>
  <cp:keywords/>
  <dc:description/>
  <dc:identifier/>
  <dc:language/>
  <cp:lastModifiedBy>igel2</cp:lastModifiedBy>
  <cp:revision>98</cp:revision>
  <dcterms:created xsi:type="dcterms:W3CDTF">2023-09-20T07:01:25Z</dcterms:created>
  <dcterms:modified xsi:type="dcterms:W3CDTF">2025-07-21T02:38:51Z</dcterms:modified>
  <cp:category/>
  <cp:contentStatus/>
  <cp:version/>
</cp:coreProperties>
</file>